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84" r:id="rId2"/>
    <p:sldMasterId id="2147483696" r:id="rId3"/>
  </p:sldMasterIdLst>
  <p:notesMasterIdLst>
    <p:notesMasterId r:id="rId55"/>
  </p:notesMasterIdLst>
  <p:handoutMasterIdLst>
    <p:handoutMasterId r:id="rId56"/>
  </p:handoutMasterIdLst>
  <p:sldIdLst>
    <p:sldId id="261" r:id="rId4"/>
    <p:sldId id="262" r:id="rId5"/>
    <p:sldId id="263" r:id="rId6"/>
    <p:sldId id="264" r:id="rId7"/>
    <p:sldId id="346" r:id="rId8"/>
    <p:sldId id="347" r:id="rId9"/>
    <p:sldId id="265" r:id="rId10"/>
    <p:sldId id="342" r:id="rId11"/>
    <p:sldId id="343" r:id="rId12"/>
    <p:sldId id="266" r:id="rId13"/>
    <p:sldId id="267" r:id="rId14"/>
    <p:sldId id="268" r:id="rId15"/>
    <p:sldId id="329" r:id="rId16"/>
    <p:sldId id="269" r:id="rId17"/>
    <p:sldId id="333" r:id="rId18"/>
    <p:sldId id="330" r:id="rId19"/>
    <p:sldId id="275" r:id="rId20"/>
    <p:sldId id="331" r:id="rId21"/>
    <p:sldId id="260" r:id="rId22"/>
    <p:sldId id="258" r:id="rId23"/>
    <p:sldId id="368" r:id="rId24"/>
    <p:sldId id="369" r:id="rId25"/>
    <p:sldId id="370" r:id="rId26"/>
    <p:sldId id="338" r:id="rId27"/>
    <p:sldId id="337" r:id="rId28"/>
    <p:sldId id="298" r:id="rId29"/>
    <p:sldId id="371" r:id="rId30"/>
    <p:sldId id="372" r:id="rId31"/>
    <p:sldId id="336" r:id="rId32"/>
    <p:sldId id="299" r:id="rId33"/>
    <p:sldId id="300" r:id="rId34"/>
    <p:sldId id="301" r:id="rId35"/>
    <p:sldId id="303" r:id="rId36"/>
    <p:sldId id="304" r:id="rId37"/>
    <p:sldId id="305" r:id="rId38"/>
    <p:sldId id="306" r:id="rId39"/>
    <p:sldId id="307" r:id="rId40"/>
    <p:sldId id="308" r:id="rId41"/>
    <p:sldId id="311" r:id="rId42"/>
    <p:sldId id="349" r:id="rId43"/>
    <p:sldId id="352" r:id="rId44"/>
    <p:sldId id="362" r:id="rId45"/>
    <p:sldId id="361" r:id="rId46"/>
    <p:sldId id="363" r:id="rId47"/>
    <p:sldId id="364" r:id="rId48"/>
    <p:sldId id="365" r:id="rId49"/>
    <p:sldId id="366" r:id="rId50"/>
    <p:sldId id="367" r:id="rId51"/>
    <p:sldId id="373" r:id="rId52"/>
    <p:sldId id="351" r:id="rId53"/>
    <p:sldId id="259"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690" autoAdjust="0"/>
  </p:normalViewPr>
  <p:slideViewPr>
    <p:cSldViewPr>
      <p:cViewPr>
        <p:scale>
          <a:sx n="123" d="100"/>
          <a:sy n="123" d="100"/>
        </p:scale>
        <p:origin x="-1968" y="-72"/>
      </p:cViewPr>
      <p:guideLst>
        <p:guide orient="horz" pos="2160"/>
        <p:guide pos="2880"/>
      </p:guideLst>
    </p:cSldViewPr>
  </p:slideViewPr>
  <p:outlineViewPr>
    <p:cViewPr>
      <p:scale>
        <a:sx n="33" d="100"/>
        <a:sy n="33" d="100"/>
      </p:scale>
      <p:origin x="48" y="1578"/>
    </p:cViewPr>
  </p:outlineViewPr>
  <p:notesTextViewPr>
    <p:cViewPr>
      <p:scale>
        <a:sx n="1" d="1"/>
        <a:sy n="1" d="1"/>
      </p:scale>
      <p:origin x="0" y="0"/>
    </p:cViewPr>
  </p:notesTextViewPr>
  <p:sorterViewPr>
    <p:cViewPr>
      <p:scale>
        <a:sx n="100" d="100"/>
        <a:sy n="100" d="100"/>
      </p:scale>
      <p:origin x="0" y="576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392B86-C18A-4A62-8319-6D441DB7382B}"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B9C1AA20-062F-492F-8FBB-EBA0EA3E9487}">
      <dgm:prSet phldrT="[Text]" custT="1"/>
      <dgm:spPr>
        <a:solidFill>
          <a:srgbClr val="FF3333"/>
        </a:solidFill>
        <a:ln w="22225">
          <a:solidFill>
            <a:schemeClr val="bg1"/>
          </a:solidFill>
        </a:ln>
      </dgm:spPr>
      <dgm:t>
        <a:bodyPr/>
        <a:lstStyle/>
        <a:p>
          <a:r>
            <a:rPr lang="en-US" sz="1800" b="1" dirty="0" smtClean="0">
              <a:solidFill>
                <a:schemeClr val="bg1"/>
              </a:solidFill>
              <a:latin typeface="Times New Roman" panose="02020603050405020304" pitchFamily="18" charset="0"/>
              <a:cs typeface="Times New Roman" panose="02020603050405020304" pitchFamily="18" charset="0"/>
            </a:rPr>
            <a:t>STRONG CECO</a:t>
          </a:r>
          <a:endParaRPr lang="en-US" sz="1800" b="1" dirty="0">
            <a:solidFill>
              <a:schemeClr val="bg1"/>
            </a:solidFill>
            <a:latin typeface="Times New Roman" panose="02020603050405020304" pitchFamily="18" charset="0"/>
            <a:cs typeface="Times New Roman" panose="02020603050405020304" pitchFamily="18" charset="0"/>
          </a:endParaRPr>
        </a:p>
      </dgm:t>
    </dgm:pt>
    <dgm:pt modelId="{4405030D-6F9D-4A27-A27F-87E539778F00}" type="parTrans" cxnId="{F3A19DBD-C2ED-404F-BB0A-0AA539A40E54}">
      <dgm:prSet/>
      <dgm:spPr/>
      <dgm:t>
        <a:bodyPr/>
        <a:lstStyle/>
        <a:p>
          <a:endParaRPr lang="en-US"/>
        </a:p>
      </dgm:t>
    </dgm:pt>
    <dgm:pt modelId="{B8D4B701-C4CD-47DF-80C3-760A148371E8}" type="sibTrans" cxnId="{F3A19DBD-C2ED-404F-BB0A-0AA539A40E54}">
      <dgm:prSet/>
      <dgm:spPr/>
      <dgm:t>
        <a:bodyPr/>
        <a:lstStyle/>
        <a:p>
          <a:endParaRPr lang="en-US"/>
        </a:p>
      </dgm:t>
    </dgm:pt>
    <dgm:pt modelId="{BC6613C7-971F-4446-9547-98FA8DA556CF}">
      <dgm:prSet phldrT="[Text]" custT="1"/>
      <dgm:spPr>
        <a:solidFill>
          <a:srgbClr val="FF3333"/>
        </a:solidFill>
        <a:ln w="22225">
          <a:solidFill>
            <a:schemeClr val="bg1"/>
          </a:solidFill>
        </a:ln>
      </dgm:spPr>
      <dgm:t>
        <a:bodyPr/>
        <a:lstStyle/>
        <a:p>
          <a:r>
            <a:rPr lang="en-US" sz="1100" b="1" dirty="0" smtClean="0">
              <a:solidFill>
                <a:schemeClr val="bg1"/>
              </a:solidFill>
              <a:latin typeface="Times New Roman" panose="02020603050405020304" pitchFamily="18" charset="0"/>
              <a:cs typeface="Times New Roman" panose="02020603050405020304" pitchFamily="18" charset="0"/>
            </a:rPr>
            <a:t>EMPOWERE</a:t>
          </a:r>
          <a:r>
            <a:rPr lang="en-US" sz="1200" b="1" dirty="0" smtClean="0">
              <a:solidFill>
                <a:schemeClr val="bg1"/>
              </a:solidFill>
              <a:latin typeface="Times New Roman" panose="02020603050405020304" pitchFamily="18" charset="0"/>
              <a:cs typeface="Times New Roman" panose="02020603050405020304" pitchFamily="18" charset="0"/>
            </a:rPr>
            <a:t>D</a:t>
          </a:r>
          <a:endParaRPr lang="en-US" sz="1200" b="1" dirty="0">
            <a:latin typeface="Times New Roman" panose="02020603050405020304" pitchFamily="18" charset="0"/>
            <a:cs typeface="Times New Roman" panose="02020603050405020304" pitchFamily="18" charset="0"/>
          </a:endParaRPr>
        </a:p>
      </dgm:t>
    </dgm:pt>
    <dgm:pt modelId="{7B834D34-2541-4D6E-B66B-0FAB4B84B72B}" type="parTrans" cxnId="{40384AD0-4EF7-4674-B3F3-8CD70D0CD9A1}">
      <dgm:prSet/>
      <dgm:spPr/>
      <dgm:t>
        <a:bodyPr/>
        <a:lstStyle/>
        <a:p>
          <a:endParaRPr lang="en-US"/>
        </a:p>
      </dgm:t>
    </dgm:pt>
    <dgm:pt modelId="{4C56B60D-8761-47F3-BA7A-1AFEAF58C81F}" type="sibTrans" cxnId="{40384AD0-4EF7-4674-B3F3-8CD70D0CD9A1}">
      <dgm:prSet/>
      <dgm:spPr/>
      <dgm:t>
        <a:bodyPr/>
        <a:lstStyle/>
        <a:p>
          <a:endParaRPr lang="en-US"/>
        </a:p>
      </dgm:t>
    </dgm:pt>
    <dgm:pt modelId="{AEF0A2B5-5074-4288-9770-4A0D2F111357}">
      <dgm:prSet phldrT="[Text]" custT="1"/>
      <dgm:spPr>
        <a:solidFill>
          <a:srgbClr val="FF3333"/>
        </a:solidFill>
        <a:ln w="22225">
          <a:solidFill>
            <a:schemeClr val="bg1"/>
          </a:solidFill>
        </a:ln>
      </dgm:spPr>
      <dgm:t>
        <a:bodyPr/>
        <a:lstStyle/>
        <a:p>
          <a:r>
            <a:rPr lang="en-US" sz="1100" b="1" dirty="0" smtClean="0">
              <a:solidFill>
                <a:schemeClr val="bg1"/>
              </a:solidFill>
              <a:latin typeface="Times New Roman" panose="02020603050405020304" pitchFamily="18" charset="0"/>
              <a:cs typeface="Times New Roman" panose="02020603050405020304" pitchFamily="18" charset="0"/>
            </a:rPr>
            <a:t>INDEPENDENT</a:t>
          </a:r>
          <a:endParaRPr lang="en-US" sz="1100" b="1" dirty="0">
            <a:solidFill>
              <a:schemeClr val="bg1"/>
            </a:solidFill>
            <a:latin typeface="Times New Roman" panose="02020603050405020304" pitchFamily="18" charset="0"/>
            <a:cs typeface="Times New Roman" panose="02020603050405020304" pitchFamily="18" charset="0"/>
          </a:endParaRPr>
        </a:p>
      </dgm:t>
    </dgm:pt>
    <dgm:pt modelId="{90D89C24-14FF-4DF0-8960-C5E802ED1608}" type="parTrans" cxnId="{0315692E-1FE9-4BDB-B8F7-8D3F8A02291E}">
      <dgm:prSet/>
      <dgm:spPr/>
      <dgm:t>
        <a:bodyPr/>
        <a:lstStyle/>
        <a:p>
          <a:endParaRPr lang="en-US"/>
        </a:p>
      </dgm:t>
    </dgm:pt>
    <dgm:pt modelId="{1BA81B8A-3F71-4D07-9926-9D433EC7A408}" type="sibTrans" cxnId="{0315692E-1FE9-4BDB-B8F7-8D3F8A02291E}">
      <dgm:prSet/>
      <dgm:spPr/>
      <dgm:t>
        <a:bodyPr/>
        <a:lstStyle/>
        <a:p>
          <a:endParaRPr lang="en-US"/>
        </a:p>
      </dgm:t>
    </dgm:pt>
    <dgm:pt modelId="{420C1AA6-8C35-4077-AB74-24ED8246BE85}">
      <dgm:prSet phldrT="[Text]" custT="1"/>
      <dgm:spPr>
        <a:solidFill>
          <a:srgbClr val="FF3333"/>
        </a:solidFill>
        <a:ln w="22225">
          <a:solidFill>
            <a:schemeClr val="bg1"/>
          </a:solidFill>
        </a:ln>
      </dgm:spPr>
      <dgm:t>
        <a:bodyPr/>
        <a:lstStyle/>
        <a:p>
          <a:r>
            <a:rPr lang="en-US" sz="1100" b="1" dirty="0" smtClean="0">
              <a:solidFill>
                <a:schemeClr val="bg1"/>
              </a:solidFill>
              <a:latin typeface="Times New Roman" panose="02020603050405020304" pitchFamily="18" charset="0"/>
              <a:cs typeface="Times New Roman" panose="02020603050405020304" pitchFamily="18" charset="0"/>
            </a:rPr>
            <a:t>LINE OF SIGHT</a:t>
          </a:r>
          <a:endParaRPr lang="en-US" sz="1100" b="1" dirty="0">
            <a:solidFill>
              <a:schemeClr val="bg1"/>
            </a:solidFill>
            <a:latin typeface="Times New Roman" panose="02020603050405020304" pitchFamily="18" charset="0"/>
            <a:cs typeface="Times New Roman" panose="02020603050405020304" pitchFamily="18" charset="0"/>
          </a:endParaRPr>
        </a:p>
      </dgm:t>
    </dgm:pt>
    <dgm:pt modelId="{0A4F50D8-928E-4002-BBB1-A31FB1C0203F}" type="parTrans" cxnId="{F59CC777-E2B0-43FB-9CCE-AE2370577515}">
      <dgm:prSet/>
      <dgm:spPr/>
      <dgm:t>
        <a:bodyPr/>
        <a:lstStyle/>
        <a:p>
          <a:endParaRPr lang="en-US"/>
        </a:p>
      </dgm:t>
    </dgm:pt>
    <dgm:pt modelId="{250605D8-32DD-40D5-A273-48868E273A1A}" type="sibTrans" cxnId="{F59CC777-E2B0-43FB-9CCE-AE2370577515}">
      <dgm:prSet/>
      <dgm:spPr/>
      <dgm:t>
        <a:bodyPr/>
        <a:lstStyle/>
        <a:p>
          <a:endParaRPr lang="en-US"/>
        </a:p>
      </dgm:t>
    </dgm:pt>
    <dgm:pt modelId="{B76B3E6A-FADD-4874-B7C2-C7693D4103D3}">
      <dgm:prSet phldrT="[Text]" custT="1"/>
      <dgm:spPr>
        <a:solidFill>
          <a:srgbClr val="FF3333"/>
        </a:solidFill>
        <a:ln w="22225">
          <a:solidFill>
            <a:schemeClr val="bg1"/>
          </a:solidFill>
        </a:ln>
      </dgm:spPr>
      <dgm:t>
        <a:bodyPr/>
        <a:lstStyle/>
        <a:p>
          <a:r>
            <a:rPr lang="en-US" sz="1100" b="1" dirty="0" smtClean="0">
              <a:solidFill>
                <a:schemeClr val="bg1"/>
              </a:solidFill>
              <a:latin typeface="Times New Roman" panose="02020603050405020304" pitchFamily="18" charset="0"/>
              <a:cs typeface="Times New Roman" panose="02020603050405020304" pitchFamily="18" charset="0"/>
            </a:rPr>
            <a:t>SEAT AT THE “C” TABLE</a:t>
          </a:r>
          <a:endParaRPr lang="en-US" sz="1100" b="1" dirty="0">
            <a:solidFill>
              <a:schemeClr val="bg1"/>
            </a:solidFill>
            <a:latin typeface="Times New Roman" panose="02020603050405020304" pitchFamily="18" charset="0"/>
            <a:cs typeface="Times New Roman" panose="02020603050405020304" pitchFamily="18" charset="0"/>
          </a:endParaRPr>
        </a:p>
      </dgm:t>
    </dgm:pt>
    <dgm:pt modelId="{21D0B963-E57B-4F90-B4FE-E703BD193823}" type="parTrans" cxnId="{8C0817B9-2D30-4CA2-9224-54585DB9076C}">
      <dgm:prSet/>
      <dgm:spPr/>
      <dgm:t>
        <a:bodyPr/>
        <a:lstStyle/>
        <a:p>
          <a:endParaRPr lang="en-US"/>
        </a:p>
      </dgm:t>
    </dgm:pt>
    <dgm:pt modelId="{894E83F5-6CFD-404D-BF35-689F909F70EC}" type="sibTrans" cxnId="{8C0817B9-2D30-4CA2-9224-54585DB9076C}">
      <dgm:prSet/>
      <dgm:spPr/>
      <dgm:t>
        <a:bodyPr/>
        <a:lstStyle/>
        <a:p>
          <a:endParaRPr lang="en-US"/>
        </a:p>
      </dgm:t>
    </dgm:pt>
    <dgm:pt modelId="{A5D95DEA-E638-4856-85D0-9BA16DEBFC25}">
      <dgm:prSet custT="1"/>
      <dgm:spPr>
        <a:solidFill>
          <a:srgbClr val="FF3333"/>
        </a:solidFill>
        <a:ln w="22225" cap="flat" cmpd="sng">
          <a:solidFill>
            <a:schemeClr val="bg1"/>
          </a:solidFill>
        </a:ln>
      </dgm:spPr>
      <dgm:t>
        <a:bodyPr/>
        <a:lstStyle/>
        <a:p>
          <a:r>
            <a:rPr lang="en-US" sz="1100" b="1" dirty="0" smtClean="0">
              <a:solidFill>
                <a:schemeClr val="bg1"/>
              </a:solidFill>
              <a:latin typeface="Times New Roman" panose="02020603050405020304" pitchFamily="18" charset="0"/>
              <a:cs typeface="Times New Roman" panose="02020603050405020304" pitchFamily="18" charset="0"/>
            </a:rPr>
            <a:t>SUFFICIENT RESOURCES</a:t>
          </a:r>
          <a:endParaRPr lang="en-US" sz="1100" b="1" dirty="0">
            <a:solidFill>
              <a:schemeClr val="bg1"/>
            </a:solidFill>
            <a:latin typeface="Times New Roman" panose="02020603050405020304" pitchFamily="18" charset="0"/>
            <a:cs typeface="Times New Roman" panose="02020603050405020304" pitchFamily="18" charset="0"/>
          </a:endParaRPr>
        </a:p>
      </dgm:t>
    </dgm:pt>
    <dgm:pt modelId="{D3EE6731-BB62-4FEC-B77E-37394F53A47C}" type="parTrans" cxnId="{64A12FDA-35D9-4C61-B1C3-9C7A31FB659B}">
      <dgm:prSet/>
      <dgm:spPr/>
      <dgm:t>
        <a:bodyPr/>
        <a:lstStyle/>
        <a:p>
          <a:endParaRPr lang="en-US"/>
        </a:p>
      </dgm:t>
    </dgm:pt>
    <dgm:pt modelId="{37BBBA5C-7994-458F-9526-5E88D6B39A6D}" type="sibTrans" cxnId="{64A12FDA-35D9-4C61-B1C3-9C7A31FB659B}">
      <dgm:prSet/>
      <dgm:spPr/>
      <dgm:t>
        <a:bodyPr/>
        <a:lstStyle/>
        <a:p>
          <a:endParaRPr lang="en-US"/>
        </a:p>
      </dgm:t>
    </dgm:pt>
    <dgm:pt modelId="{04234B54-77E9-4AEC-A037-3127C922D466}" type="pres">
      <dgm:prSet presAssocID="{27392B86-C18A-4A62-8319-6D441DB7382B}" presName="Name0" presStyleCnt="0">
        <dgm:presLayoutVars>
          <dgm:chMax val="1"/>
          <dgm:dir/>
          <dgm:animLvl val="ctr"/>
          <dgm:resizeHandles val="exact"/>
        </dgm:presLayoutVars>
      </dgm:prSet>
      <dgm:spPr/>
      <dgm:t>
        <a:bodyPr/>
        <a:lstStyle/>
        <a:p>
          <a:endParaRPr lang="en-US"/>
        </a:p>
      </dgm:t>
    </dgm:pt>
    <dgm:pt modelId="{251A42AB-A0FB-4464-8C7F-8CB614976B96}" type="pres">
      <dgm:prSet presAssocID="{B9C1AA20-062F-492F-8FBB-EBA0EA3E9487}" presName="centerShape" presStyleLbl="node0" presStyleIdx="0" presStyleCnt="1"/>
      <dgm:spPr/>
      <dgm:t>
        <a:bodyPr/>
        <a:lstStyle/>
        <a:p>
          <a:endParaRPr lang="en-US"/>
        </a:p>
      </dgm:t>
    </dgm:pt>
    <dgm:pt modelId="{79EE2E37-8193-4EC2-B9BB-450945D6A79E}" type="pres">
      <dgm:prSet presAssocID="{BC6613C7-971F-4446-9547-98FA8DA556CF}" presName="node" presStyleLbl="node1" presStyleIdx="0" presStyleCnt="5" custScaleX="140509" custScaleY="133788" custRadScaleRad="100087" custRadScaleInc="760">
        <dgm:presLayoutVars>
          <dgm:bulletEnabled val="1"/>
        </dgm:presLayoutVars>
      </dgm:prSet>
      <dgm:spPr/>
      <dgm:t>
        <a:bodyPr/>
        <a:lstStyle/>
        <a:p>
          <a:endParaRPr lang="en-US"/>
        </a:p>
      </dgm:t>
    </dgm:pt>
    <dgm:pt modelId="{44EAF1C1-B174-4940-B653-12A922709EFE}" type="pres">
      <dgm:prSet presAssocID="{BC6613C7-971F-4446-9547-98FA8DA556CF}" presName="dummy" presStyleCnt="0"/>
      <dgm:spPr/>
    </dgm:pt>
    <dgm:pt modelId="{6B429A7E-2F87-4806-B0BB-CD4E33C4756F}" type="pres">
      <dgm:prSet presAssocID="{4C56B60D-8761-47F3-BA7A-1AFEAF58C81F}" presName="sibTrans" presStyleLbl="sibTrans2D1" presStyleIdx="0" presStyleCnt="5"/>
      <dgm:spPr/>
      <dgm:t>
        <a:bodyPr/>
        <a:lstStyle/>
        <a:p>
          <a:endParaRPr lang="en-US"/>
        </a:p>
      </dgm:t>
    </dgm:pt>
    <dgm:pt modelId="{4BBE770A-7CDD-403D-AF0A-A8AB566D612B}" type="pres">
      <dgm:prSet presAssocID="{AEF0A2B5-5074-4288-9770-4A0D2F111357}" presName="node" presStyleLbl="node1" presStyleIdx="1" presStyleCnt="5" custScaleX="144370" custScaleY="142901" custRadScaleRad="110585" custRadScaleInc="7388">
        <dgm:presLayoutVars>
          <dgm:bulletEnabled val="1"/>
        </dgm:presLayoutVars>
      </dgm:prSet>
      <dgm:spPr/>
      <dgm:t>
        <a:bodyPr/>
        <a:lstStyle/>
        <a:p>
          <a:endParaRPr lang="en-US"/>
        </a:p>
      </dgm:t>
    </dgm:pt>
    <dgm:pt modelId="{046E4560-B734-4F6F-818A-BA1B3A7F609A}" type="pres">
      <dgm:prSet presAssocID="{AEF0A2B5-5074-4288-9770-4A0D2F111357}" presName="dummy" presStyleCnt="0"/>
      <dgm:spPr/>
    </dgm:pt>
    <dgm:pt modelId="{0BC9EC4D-2D96-47AD-8429-BB9336EAAFE8}" type="pres">
      <dgm:prSet presAssocID="{1BA81B8A-3F71-4D07-9926-9D433EC7A408}" presName="sibTrans" presStyleLbl="sibTrans2D1" presStyleIdx="1" presStyleCnt="5"/>
      <dgm:spPr/>
      <dgm:t>
        <a:bodyPr/>
        <a:lstStyle/>
        <a:p>
          <a:endParaRPr lang="en-US"/>
        </a:p>
      </dgm:t>
    </dgm:pt>
    <dgm:pt modelId="{7CC82F0A-87D3-47CF-BD74-6DDECF503D81}" type="pres">
      <dgm:prSet presAssocID="{A5D95DEA-E638-4856-85D0-9BA16DEBFC25}" presName="node" presStyleLbl="node1" presStyleIdx="2" presStyleCnt="5" custScaleX="149092" custScaleY="135640" custRadScaleRad="112928" custRadScaleInc="-29324">
        <dgm:presLayoutVars>
          <dgm:bulletEnabled val="1"/>
        </dgm:presLayoutVars>
      </dgm:prSet>
      <dgm:spPr/>
      <dgm:t>
        <a:bodyPr/>
        <a:lstStyle/>
        <a:p>
          <a:endParaRPr lang="en-US"/>
        </a:p>
      </dgm:t>
    </dgm:pt>
    <dgm:pt modelId="{269670F6-5CE4-4750-8655-B45CC2E26B66}" type="pres">
      <dgm:prSet presAssocID="{A5D95DEA-E638-4856-85D0-9BA16DEBFC25}" presName="dummy" presStyleCnt="0"/>
      <dgm:spPr/>
    </dgm:pt>
    <dgm:pt modelId="{CC052D99-0A2E-479B-BD57-C9875F1B2E3E}" type="pres">
      <dgm:prSet presAssocID="{37BBBA5C-7994-458F-9526-5E88D6B39A6D}" presName="sibTrans" presStyleLbl="sibTrans2D1" presStyleIdx="2" presStyleCnt="5"/>
      <dgm:spPr/>
      <dgm:t>
        <a:bodyPr/>
        <a:lstStyle/>
        <a:p>
          <a:endParaRPr lang="en-US"/>
        </a:p>
      </dgm:t>
    </dgm:pt>
    <dgm:pt modelId="{BA35FE0D-D6DB-4217-B54D-9048AD78B661}" type="pres">
      <dgm:prSet presAssocID="{420C1AA6-8C35-4077-AB74-24ED8246BE85}" presName="node" presStyleLbl="node1" presStyleIdx="3" presStyleCnt="5" custScaleX="147046" custScaleY="142342" custRadScaleRad="112750" custRadScaleInc="43709">
        <dgm:presLayoutVars>
          <dgm:bulletEnabled val="1"/>
        </dgm:presLayoutVars>
      </dgm:prSet>
      <dgm:spPr/>
      <dgm:t>
        <a:bodyPr/>
        <a:lstStyle/>
        <a:p>
          <a:endParaRPr lang="en-US"/>
        </a:p>
      </dgm:t>
    </dgm:pt>
    <dgm:pt modelId="{F2CF97F9-2666-4470-B2F6-C8C6192FACC5}" type="pres">
      <dgm:prSet presAssocID="{420C1AA6-8C35-4077-AB74-24ED8246BE85}" presName="dummy" presStyleCnt="0"/>
      <dgm:spPr/>
    </dgm:pt>
    <dgm:pt modelId="{20D0D258-ED2F-41FB-83A1-2977E61207A2}" type="pres">
      <dgm:prSet presAssocID="{250605D8-32DD-40D5-A273-48868E273A1A}" presName="sibTrans" presStyleLbl="sibTrans2D1" presStyleIdx="3" presStyleCnt="5"/>
      <dgm:spPr/>
      <dgm:t>
        <a:bodyPr/>
        <a:lstStyle/>
        <a:p>
          <a:endParaRPr lang="en-US"/>
        </a:p>
      </dgm:t>
    </dgm:pt>
    <dgm:pt modelId="{16C4A4CB-5B52-4F54-B03A-15D2F3A26FA1}" type="pres">
      <dgm:prSet presAssocID="{B76B3E6A-FADD-4874-B7C2-C7693D4103D3}" presName="node" presStyleLbl="node1" presStyleIdx="4" presStyleCnt="5" custScaleX="142443" custScaleY="142443" custRadScaleRad="122758" custRadScaleInc="5014">
        <dgm:presLayoutVars>
          <dgm:bulletEnabled val="1"/>
        </dgm:presLayoutVars>
      </dgm:prSet>
      <dgm:spPr/>
      <dgm:t>
        <a:bodyPr/>
        <a:lstStyle/>
        <a:p>
          <a:endParaRPr lang="en-US"/>
        </a:p>
      </dgm:t>
    </dgm:pt>
    <dgm:pt modelId="{7BA85C71-4909-4CDD-B7FC-F2945D4E1208}" type="pres">
      <dgm:prSet presAssocID="{B76B3E6A-FADD-4874-B7C2-C7693D4103D3}" presName="dummy" presStyleCnt="0"/>
      <dgm:spPr/>
    </dgm:pt>
    <dgm:pt modelId="{7F744D47-C9DE-4654-9694-522AE1CD8351}" type="pres">
      <dgm:prSet presAssocID="{894E83F5-6CFD-404D-BF35-689F909F70EC}" presName="sibTrans" presStyleLbl="sibTrans2D1" presStyleIdx="4" presStyleCnt="5"/>
      <dgm:spPr/>
      <dgm:t>
        <a:bodyPr/>
        <a:lstStyle/>
        <a:p>
          <a:endParaRPr lang="en-US"/>
        </a:p>
      </dgm:t>
    </dgm:pt>
  </dgm:ptLst>
  <dgm:cxnLst>
    <dgm:cxn modelId="{64A12FDA-35D9-4C61-B1C3-9C7A31FB659B}" srcId="{B9C1AA20-062F-492F-8FBB-EBA0EA3E9487}" destId="{A5D95DEA-E638-4856-85D0-9BA16DEBFC25}" srcOrd="2" destOrd="0" parTransId="{D3EE6731-BB62-4FEC-B77E-37394F53A47C}" sibTransId="{37BBBA5C-7994-458F-9526-5E88D6B39A6D}"/>
    <dgm:cxn modelId="{421A9D44-175B-4D71-83D9-17DCB7DAD7E6}" type="presOf" srcId="{B76B3E6A-FADD-4874-B7C2-C7693D4103D3}" destId="{16C4A4CB-5B52-4F54-B03A-15D2F3A26FA1}" srcOrd="0" destOrd="0" presId="urn:microsoft.com/office/officeart/2005/8/layout/radial6"/>
    <dgm:cxn modelId="{F3A19DBD-C2ED-404F-BB0A-0AA539A40E54}" srcId="{27392B86-C18A-4A62-8319-6D441DB7382B}" destId="{B9C1AA20-062F-492F-8FBB-EBA0EA3E9487}" srcOrd="0" destOrd="0" parTransId="{4405030D-6F9D-4A27-A27F-87E539778F00}" sibTransId="{B8D4B701-C4CD-47DF-80C3-760A148371E8}"/>
    <dgm:cxn modelId="{031B1FC2-7758-49DC-B65D-018D7D8704C7}" type="presOf" srcId="{420C1AA6-8C35-4077-AB74-24ED8246BE85}" destId="{BA35FE0D-D6DB-4217-B54D-9048AD78B661}" srcOrd="0" destOrd="0" presId="urn:microsoft.com/office/officeart/2005/8/layout/radial6"/>
    <dgm:cxn modelId="{751A26F6-E03B-47DE-85B1-843C542AFC8C}" type="presOf" srcId="{A5D95DEA-E638-4856-85D0-9BA16DEBFC25}" destId="{7CC82F0A-87D3-47CF-BD74-6DDECF503D81}" srcOrd="0" destOrd="0" presId="urn:microsoft.com/office/officeart/2005/8/layout/radial6"/>
    <dgm:cxn modelId="{8C0817B9-2D30-4CA2-9224-54585DB9076C}" srcId="{B9C1AA20-062F-492F-8FBB-EBA0EA3E9487}" destId="{B76B3E6A-FADD-4874-B7C2-C7693D4103D3}" srcOrd="4" destOrd="0" parTransId="{21D0B963-E57B-4F90-B4FE-E703BD193823}" sibTransId="{894E83F5-6CFD-404D-BF35-689F909F70EC}"/>
    <dgm:cxn modelId="{5083FB63-526E-46FB-A671-ECBBB2F07DD4}" type="presOf" srcId="{BC6613C7-971F-4446-9547-98FA8DA556CF}" destId="{79EE2E37-8193-4EC2-B9BB-450945D6A79E}" srcOrd="0" destOrd="0" presId="urn:microsoft.com/office/officeart/2005/8/layout/radial6"/>
    <dgm:cxn modelId="{21553EE7-EEC3-4A67-9E69-A5D3552F4085}" type="presOf" srcId="{B9C1AA20-062F-492F-8FBB-EBA0EA3E9487}" destId="{251A42AB-A0FB-4464-8C7F-8CB614976B96}" srcOrd="0" destOrd="0" presId="urn:microsoft.com/office/officeart/2005/8/layout/radial6"/>
    <dgm:cxn modelId="{40384AD0-4EF7-4674-B3F3-8CD70D0CD9A1}" srcId="{B9C1AA20-062F-492F-8FBB-EBA0EA3E9487}" destId="{BC6613C7-971F-4446-9547-98FA8DA556CF}" srcOrd="0" destOrd="0" parTransId="{7B834D34-2541-4D6E-B66B-0FAB4B84B72B}" sibTransId="{4C56B60D-8761-47F3-BA7A-1AFEAF58C81F}"/>
    <dgm:cxn modelId="{0E81D06E-A981-47D3-B7C5-ABE00D17442B}" type="presOf" srcId="{250605D8-32DD-40D5-A273-48868E273A1A}" destId="{20D0D258-ED2F-41FB-83A1-2977E61207A2}" srcOrd="0" destOrd="0" presId="urn:microsoft.com/office/officeart/2005/8/layout/radial6"/>
    <dgm:cxn modelId="{0315692E-1FE9-4BDB-B8F7-8D3F8A02291E}" srcId="{B9C1AA20-062F-492F-8FBB-EBA0EA3E9487}" destId="{AEF0A2B5-5074-4288-9770-4A0D2F111357}" srcOrd="1" destOrd="0" parTransId="{90D89C24-14FF-4DF0-8960-C5E802ED1608}" sibTransId="{1BA81B8A-3F71-4D07-9926-9D433EC7A408}"/>
    <dgm:cxn modelId="{DDC0945D-E91E-4776-8E88-0B99D1A97C22}" type="presOf" srcId="{27392B86-C18A-4A62-8319-6D441DB7382B}" destId="{04234B54-77E9-4AEC-A037-3127C922D466}" srcOrd="0" destOrd="0" presId="urn:microsoft.com/office/officeart/2005/8/layout/radial6"/>
    <dgm:cxn modelId="{9C47FFCC-9755-438A-B821-2963CB9A3657}" type="presOf" srcId="{AEF0A2B5-5074-4288-9770-4A0D2F111357}" destId="{4BBE770A-7CDD-403D-AF0A-A8AB566D612B}" srcOrd="0" destOrd="0" presId="urn:microsoft.com/office/officeart/2005/8/layout/radial6"/>
    <dgm:cxn modelId="{F8C1CC6E-2A0A-4157-BEA0-B761E0FCBE9B}" type="presOf" srcId="{37BBBA5C-7994-458F-9526-5E88D6B39A6D}" destId="{CC052D99-0A2E-479B-BD57-C9875F1B2E3E}" srcOrd="0" destOrd="0" presId="urn:microsoft.com/office/officeart/2005/8/layout/radial6"/>
    <dgm:cxn modelId="{F59CC777-E2B0-43FB-9CCE-AE2370577515}" srcId="{B9C1AA20-062F-492F-8FBB-EBA0EA3E9487}" destId="{420C1AA6-8C35-4077-AB74-24ED8246BE85}" srcOrd="3" destOrd="0" parTransId="{0A4F50D8-928E-4002-BBB1-A31FB1C0203F}" sibTransId="{250605D8-32DD-40D5-A273-48868E273A1A}"/>
    <dgm:cxn modelId="{3C3886AA-15C5-41D1-88AA-519B3F29E4A9}" type="presOf" srcId="{4C56B60D-8761-47F3-BA7A-1AFEAF58C81F}" destId="{6B429A7E-2F87-4806-B0BB-CD4E33C4756F}" srcOrd="0" destOrd="0" presId="urn:microsoft.com/office/officeart/2005/8/layout/radial6"/>
    <dgm:cxn modelId="{4C892DC9-8F5B-49D2-A3D7-2BF8029F075E}" type="presOf" srcId="{894E83F5-6CFD-404D-BF35-689F909F70EC}" destId="{7F744D47-C9DE-4654-9694-522AE1CD8351}" srcOrd="0" destOrd="0" presId="urn:microsoft.com/office/officeart/2005/8/layout/radial6"/>
    <dgm:cxn modelId="{7CA80AB4-75C9-4CD6-8279-014A718BB628}" type="presOf" srcId="{1BA81B8A-3F71-4D07-9926-9D433EC7A408}" destId="{0BC9EC4D-2D96-47AD-8429-BB9336EAAFE8}" srcOrd="0" destOrd="0" presId="urn:microsoft.com/office/officeart/2005/8/layout/radial6"/>
    <dgm:cxn modelId="{81AC620C-1F02-47B7-9368-2B12EB9AA874}" type="presParOf" srcId="{04234B54-77E9-4AEC-A037-3127C922D466}" destId="{251A42AB-A0FB-4464-8C7F-8CB614976B96}" srcOrd="0" destOrd="0" presId="urn:microsoft.com/office/officeart/2005/8/layout/radial6"/>
    <dgm:cxn modelId="{F61DB5A8-5050-4833-A0BA-9893E1393940}" type="presParOf" srcId="{04234B54-77E9-4AEC-A037-3127C922D466}" destId="{79EE2E37-8193-4EC2-B9BB-450945D6A79E}" srcOrd="1" destOrd="0" presId="urn:microsoft.com/office/officeart/2005/8/layout/radial6"/>
    <dgm:cxn modelId="{F70137D4-5037-46E7-A911-282446F8B39C}" type="presParOf" srcId="{04234B54-77E9-4AEC-A037-3127C922D466}" destId="{44EAF1C1-B174-4940-B653-12A922709EFE}" srcOrd="2" destOrd="0" presId="urn:microsoft.com/office/officeart/2005/8/layout/radial6"/>
    <dgm:cxn modelId="{27BE2372-F66F-47D7-A901-A211C7C1B5C8}" type="presParOf" srcId="{04234B54-77E9-4AEC-A037-3127C922D466}" destId="{6B429A7E-2F87-4806-B0BB-CD4E33C4756F}" srcOrd="3" destOrd="0" presId="urn:microsoft.com/office/officeart/2005/8/layout/radial6"/>
    <dgm:cxn modelId="{4CB2C8B2-8506-4EE3-927B-715B01307EB4}" type="presParOf" srcId="{04234B54-77E9-4AEC-A037-3127C922D466}" destId="{4BBE770A-7CDD-403D-AF0A-A8AB566D612B}" srcOrd="4" destOrd="0" presId="urn:microsoft.com/office/officeart/2005/8/layout/radial6"/>
    <dgm:cxn modelId="{E023A86B-CB01-44FC-952C-01FCDB59FDEC}" type="presParOf" srcId="{04234B54-77E9-4AEC-A037-3127C922D466}" destId="{046E4560-B734-4F6F-818A-BA1B3A7F609A}" srcOrd="5" destOrd="0" presId="urn:microsoft.com/office/officeart/2005/8/layout/radial6"/>
    <dgm:cxn modelId="{BEB38616-7525-4FD0-838F-6C4DE33759F1}" type="presParOf" srcId="{04234B54-77E9-4AEC-A037-3127C922D466}" destId="{0BC9EC4D-2D96-47AD-8429-BB9336EAAFE8}" srcOrd="6" destOrd="0" presId="urn:microsoft.com/office/officeart/2005/8/layout/radial6"/>
    <dgm:cxn modelId="{EDA113F4-0595-4794-82FF-9D516924B61A}" type="presParOf" srcId="{04234B54-77E9-4AEC-A037-3127C922D466}" destId="{7CC82F0A-87D3-47CF-BD74-6DDECF503D81}" srcOrd="7" destOrd="0" presId="urn:microsoft.com/office/officeart/2005/8/layout/radial6"/>
    <dgm:cxn modelId="{497A28CD-28F9-4863-BF00-34DACC2F6E41}" type="presParOf" srcId="{04234B54-77E9-4AEC-A037-3127C922D466}" destId="{269670F6-5CE4-4750-8655-B45CC2E26B66}" srcOrd="8" destOrd="0" presId="urn:microsoft.com/office/officeart/2005/8/layout/radial6"/>
    <dgm:cxn modelId="{9AA95697-BBAE-4C32-AFC5-01C837C65786}" type="presParOf" srcId="{04234B54-77E9-4AEC-A037-3127C922D466}" destId="{CC052D99-0A2E-479B-BD57-C9875F1B2E3E}" srcOrd="9" destOrd="0" presId="urn:microsoft.com/office/officeart/2005/8/layout/radial6"/>
    <dgm:cxn modelId="{586E59AD-09B7-4F36-AACC-735F3575C47D}" type="presParOf" srcId="{04234B54-77E9-4AEC-A037-3127C922D466}" destId="{BA35FE0D-D6DB-4217-B54D-9048AD78B661}" srcOrd="10" destOrd="0" presId="urn:microsoft.com/office/officeart/2005/8/layout/radial6"/>
    <dgm:cxn modelId="{87F0CF56-2C83-4046-9923-059E742BBC28}" type="presParOf" srcId="{04234B54-77E9-4AEC-A037-3127C922D466}" destId="{F2CF97F9-2666-4470-B2F6-C8C6192FACC5}" srcOrd="11" destOrd="0" presId="urn:microsoft.com/office/officeart/2005/8/layout/radial6"/>
    <dgm:cxn modelId="{85BC86E6-24CE-41DD-AF1B-C30A262151B2}" type="presParOf" srcId="{04234B54-77E9-4AEC-A037-3127C922D466}" destId="{20D0D258-ED2F-41FB-83A1-2977E61207A2}" srcOrd="12" destOrd="0" presId="urn:microsoft.com/office/officeart/2005/8/layout/radial6"/>
    <dgm:cxn modelId="{9BBBBB7C-8F8A-4820-816F-167440411E0E}" type="presParOf" srcId="{04234B54-77E9-4AEC-A037-3127C922D466}" destId="{16C4A4CB-5B52-4F54-B03A-15D2F3A26FA1}" srcOrd="13" destOrd="0" presId="urn:microsoft.com/office/officeart/2005/8/layout/radial6"/>
    <dgm:cxn modelId="{6390F25C-4291-4055-9329-284D06052CB9}" type="presParOf" srcId="{04234B54-77E9-4AEC-A037-3127C922D466}" destId="{7BA85C71-4909-4CDD-B7FC-F2945D4E1208}" srcOrd="14" destOrd="0" presId="urn:microsoft.com/office/officeart/2005/8/layout/radial6"/>
    <dgm:cxn modelId="{9586E6CF-AAB0-484B-B514-04FE66872B2B}" type="presParOf" srcId="{04234B54-77E9-4AEC-A037-3127C922D466}" destId="{7F744D47-C9DE-4654-9694-522AE1CD8351}" srcOrd="15"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744D47-C9DE-4654-9694-522AE1CD8351}">
      <dsp:nvSpPr>
        <dsp:cNvPr id="0" name=""/>
        <dsp:cNvSpPr/>
      </dsp:nvSpPr>
      <dsp:spPr>
        <a:xfrm>
          <a:off x="989769" y="445912"/>
          <a:ext cx="3346149" cy="3346149"/>
        </a:xfrm>
        <a:prstGeom prst="blockArc">
          <a:avLst>
            <a:gd name="adj1" fmla="val 12123715"/>
            <a:gd name="adj2" fmla="val 17017908"/>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0D0D258-ED2F-41FB-83A1-2977E61207A2}">
      <dsp:nvSpPr>
        <dsp:cNvPr id="0" name=""/>
        <dsp:cNvSpPr/>
      </dsp:nvSpPr>
      <dsp:spPr>
        <a:xfrm>
          <a:off x="993046" y="437764"/>
          <a:ext cx="3346149" cy="3346149"/>
        </a:xfrm>
        <a:prstGeom prst="blockArc">
          <a:avLst>
            <a:gd name="adj1" fmla="val 7557667"/>
            <a:gd name="adj2" fmla="val 12105241"/>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052D99-0A2E-479B-BD57-C9875F1B2E3E}">
      <dsp:nvSpPr>
        <dsp:cNvPr id="0" name=""/>
        <dsp:cNvSpPr/>
      </dsp:nvSpPr>
      <dsp:spPr>
        <a:xfrm>
          <a:off x="1351784" y="794877"/>
          <a:ext cx="3346149" cy="3346149"/>
        </a:xfrm>
        <a:prstGeom prst="blockArc">
          <a:avLst>
            <a:gd name="adj1" fmla="val 2315036"/>
            <a:gd name="adj2" fmla="val 862673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BC9EC4D-2D96-47AD-8429-BB9336EAAFE8}">
      <dsp:nvSpPr>
        <dsp:cNvPr id="0" name=""/>
        <dsp:cNvSpPr/>
      </dsp:nvSpPr>
      <dsp:spPr>
        <a:xfrm>
          <a:off x="1576157" y="564403"/>
          <a:ext cx="3346149" cy="3346149"/>
        </a:xfrm>
        <a:prstGeom prst="blockArc">
          <a:avLst>
            <a:gd name="adj1" fmla="val 20358447"/>
            <a:gd name="adj2" fmla="val 2992734"/>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429A7E-2F87-4806-B0BB-CD4E33C4756F}">
      <dsp:nvSpPr>
        <dsp:cNvPr id="0" name=""/>
        <dsp:cNvSpPr/>
      </dsp:nvSpPr>
      <dsp:spPr>
        <a:xfrm>
          <a:off x="1547770" y="482786"/>
          <a:ext cx="3346149" cy="3346149"/>
        </a:xfrm>
        <a:prstGeom prst="blockArc">
          <a:avLst>
            <a:gd name="adj1" fmla="val 15835775"/>
            <a:gd name="adj2" fmla="val 20540237"/>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1A42AB-A0FB-4464-8C7F-8CB614976B96}">
      <dsp:nvSpPr>
        <dsp:cNvPr id="0" name=""/>
        <dsp:cNvSpPr/>
      </dsp:nvSpPr>
      <dsp:spPr>
        <a:xfrm>
          <a:off x="2273369" y="1395583"/>
          <a:ext cx="1538882" cy="1538882"/>
        </a:xfrm>
        <a:prstGeom prst="ellipse">
          <a:avLst/>
        </a:prstGeom>
        <a:solidFill>
          <a:srgbClr val="FF3333"/>
        </a:solidFill>
        <a:ln w="22225"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latin typeface="Times New Roman" panose="02020603050405020304" pitchFamily="18" charset="0"/>
              <a:cs typeface="Times New Roman" panose="02020603050405020304" pitchFamily="18" charset="0"/>
            </a:rPr>
            <a:t>STRONG CECO</a:t>
          </a:r>
          <a:endParaRPr lang="en-US" sz="1800" b="1" kern="1200" dirty="0">
            <a:solidFill>
              <a:schemeClr val="bg1"/>
            </a:solidFill>
            <a:latin typeface="Times New Roman" panose="02020603050405020304" pitchFamily="18" charset="0"/>
            <a:cs typeface="Times New Roman" panose="02020603050405020304" pitchFamily="18" charset="0"/>
          </a:endParaRPr>
        </a:p>
      </dsp:txBody>
      <dsp:txXfrm>
        <a:off x="2498733" y="1620947"/>
        <a:ext cx="1088154" cy="1088154"/>
      </dsp:txXfrm>
    </dsp:sp>
    <dsp:sp modelId="{79EE2E37-8193-4EC2-B9BB-450945D6A79E}">
      <dsp:nvSpPr>
        <dsp:cNvPr id="0" name=""/>
        <dsp:cNvSpPr/>
      </dsp:nvSpPr>
      <dsp:spPr>
        <a:xfrm>
          <a:off x="2291223" y="-189864"/>
          <a:ext cx="1513588" cy="1441188"/>
        </a:xfrm>
        <a:prstGeom prst="ellipse">
          <a:avLst/>
        </a:prstGeom>
        <a:solidFill>
          <a:srgbClr val="FF3333"/>
        </a:solidFill>
        <a:ln w="22225"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bg1"/>
              </a:solidFill>
              <a:latin typeface="Times New Roman" panose="02020603050405020304" pitchFamily="18" charset="0"/>
              <a:cs typeface="Times New Roman" panose="02020603050405020304" pitchFamily="18" charset="0"/>
            </a:rPr>
            <a:t>EMPOWERE</a:t>
          </a:r>
          <a:r>
            <a:rPr lang="en-US" sz="1200" b="1" kern="1200" dirty="0" smtClean="0">
              <a:solidFill>
                <a:schemeClr val="bg1"/>
              </a:solidFill>
              <a:latin typeface="Times New Roman" panose="02020603050405020304" pitchFamily="18" charset="0"/>
              <a:cs typeface="Times New Roman" panose="02020603050405020304" pitchFamily="18" charset="0"/>
            </a:rPr>
            <a:t>D</a:t>
          </a:r>
          <a:endParaRPr lang="en-US" sz="1200" b="1" kern="1200" dirty="0">
            <a:latin typeface="Times New Roman" panose="02020603050405020304" pitchFamily="18" charset="0"/>
            <a:cs typeface="Times New Roman" panose="02020603050405020304" pitchFamily="18" charset="0"/>
          </a:endParaRPr>
        </a:p>
      </dsp:txBody>
      <dsp:txXfrm>
        <a:off x="2512883" y="21193"/>
        <a:ext cx="1070268" cy="1019074"/>
      </dsp:txXfrm>
    </dsp:sp>
    <dsp:sp modelId="{4BBE770A-7CDD-403D-AF0A-A8AB566D612B}">
      <dsp:nvSpPr>
        <dsp:cNvPr id="0" name=""/>
        <dsp:cNvSpPr/>
      </dsp:nvSpPr>
      <dsp:spPr>
        <a:xfrm>
          <a:off x="4000508" y="890316"/>
          <a:ext cx="1555179" cy="1539355"/>
        </a:xfrm>
        <a:prstGeom prst="ellipse">
          <a:avLst/>
        </a:prstGeom>
        <a:solidFill>
          <a:srgbClr val="FF3333"/>
        </a:solidFill>
        <a:ln w="22225"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bg1"/>
              </a:solidFill>
              <a:latin typeface="Times New Roman" panose="02020603050405020304" pitchFamily="18" charset="0"/>
              <a:cs typeface="Times New Roman" panose="02020603050405020304" pitchFamily="18" charset="0"/>
            </a:rPr>
            <a:t>INDEPENDENT</a:t>
          </a:r>
          <a:endParaRPr lang="en-US" sz="1100" b="1" kern="1200" dirty="0">
            <a:solidFill>
              <a:schemeClr val="bg1"/>
            </a:solidFill>
            <a:latin typeface="Times New Roman" panose="02020603050405020304" pitchFamily="18" charset="0"/>
            <a:cs typeface="Times New Roman" panose="02020603050405020304" pitchFamily="18" charset="0"/>
          </a:endParaRPr>
        </a:p>
      </dsp:txBody>
      <dsp:txXfrm>
        <a:off x="4228259" y="1115749"/>
        <a:ext cx="1099677" cy="1088489"/>
      </dsp:txXfrm>
    </dsp:sp>
    <dsp:sp modelId="{7CC82F0A-87D3-47CF-BD74-6DDECF503D81}">
      <dsp:nvSpPr>
        <dsp:cNvPr id="0" name=""/>
        <dsp:cNvSpPr/>
      </dsp:nvSpPr>
      <dsp:spPr>
        <a:xfrm>
          <a:off x="3499357" y="2756628"/>
          <a:ext cx="1606045" cy="1461138"/>
        </a:xfrm>
        <a:prstGeom prst="ellipse">
          <a:avLst/>
        </a:prstGeom>
        <a:solidFill>
          <a:srgbClr val="FF3333"/>
        </a:solidFill>
        <a:ln w="22225"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bg1"/>
              </a:solidFill>
              <a:latin typeface="Times New Roman" panose="02020603050405020304" pitchFamily="18" charset="0"/>
              <a:cs typeface="Times New Roman" panose="02020603050405020304" pitchFamily="18" charset="0"/>
            </a:rPr>
            <a:t>SUFFICIENT RESOURCES</a:t>
          </a:r>
          <a:endParaRPr lang="en-US" sz="1100" b="1" kern="1200" dirty="0">
            <a:solidFill>
              <a:schemeClr val="bg1"/>
            </a:solidFill>
            <a:latin typeface="Times New Roman" panose="02020603050405020304" pitchFamily="18" charset="0"/>
            <a:cs typeface="Times New Roman" panose="02020603050405020304" pitchFamily="18" charset="0"/>
          </a:endParaRPr>
        </a:p>
      </dsp:txBody>
      <dsp:txXfrm>
        <a:off x="3734557" y="2970607"/>
        <a:ext cx="1135645" cy="1033180"/>
      </dsp:txXfrm>
    </dsp:sp>
    <dsp:sp modelId="{BA35FE0D-D6DB-4217-B54D-9048AD78B661}">
      <dsp:nvSpPr>
        <dsp:cNvPr id="0" name=""/>
        <dsp:cNvSpPr/>
      </dsp:nvSpPr>
      <dsp:spPr>
        <a:xfrm>
          <a:off x="914401" y="2666996"/>
          <a:ext cx="1584005" cy="1533333"/>
        </a:xfrm>
        <a:prstGeom prst="ellipse">
          <a:avLst/>
        </a:prstGeom>
        <a:solidFill>
          <a:srgbClr val="FF3333"/>
        </a:solidFill>
        <a:ln w="22225"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bg1"/>
              </a:solidFill>
              <a:latin typeface="Times New Roman" panose="02020603050405020304" pitchFamily="18" charset="0"/>
              <a:cs typeface="Times New Roman" panose="02020603050405020304" pitchFamily="18" charset="0"/>
            </a:rPr>
            <a:t>LINE OF SIGHT</a:t>
          </a:r>
          <a:endParaRPr lang="en-US" sz="1100" b="1" kern="1200" dirty="0">
            <a:solidFill>
              <a:schemeClr val="bg1"/>
            </a:solidFill>
            <a:latin typeface="Times New Roman" panose="02020603050405020304" pitchFamily="18" charset="0"/>
            <a:cs typeface="Times New Roman" panose="02020603050405020304" pitchFamily="18" charset="0"/>
          </a:endParaRPr>
        </a:p>
      </dsp:txBody>
      <dsp:txXfrm>
        <a:off x="1146373" y="2891547"/>
        <a:ext cx="1120061" cy="1084231"/>
      </dsp:txXfrm>
    </dsp:sp>
    <dsp:sp modelId="{16C4A4CB-5B52-4F54-B03A-15D2F3A26FA1}">
      <dsp:nvSpPr>
        <dsp:cNvPr id="0" name=""/>
        <dsp:cNvSpPr/>
      </dsp:nvSpPr>
      <dsp:spPr>
        <a:xfrm>
          <a:off x="381004" y="737921"/>
          <a:ext cx="1534421" cy="1534421"/>
        </a:xfrm>
        <a:prstGeom prst="ellipse">
          <a:avLst/>
        </a:prstGeom>
        <a:solidFill>
          <a:srgbClr val="FF3333"/>
        </a:solidFill>
        <a:ln w="22225"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bg1"/>
              </a:solidFill>
              <a:latin typeface="Times New Roman" panose="02020603050405020304" pitchFamily="18" charset="0"/>
              <a:cs typeface="Times New Roman" panose="02020603050405020304" pitchFamily="18" charset="0"/>
            </a:rPr>
            <a:t>SEAT AT THE “C” TABLE</a:t>
          </a:r>
          <a:endParaRPr lang="en-US" sz="1100" b="1" kern="1200" dirty="0">
            <a:solidFill>
              <a:schemeClr val="bg1"/>
            </a:solidFill>
            <a:latin typeface="Times New Roman" panose="02020603050405020304" pitchFamily="18" charset="0"/>
            <a:cs typeface="Times New Roman" panose="02020603050405020304" pitchFamily="18" charset="0"/>
          </a:endParaRPr>
        </a:p>
      </dsp:txBody>
      <dsp:txXfrm>
        <a:off x="605715" y="962632"/>
        <a:ext cx="1084999" cy="1084999"/>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94C370-2C52-4362-88DB-CE263CAB883E}" type="datetimeFigureOut">
              <a:rPr lang="en-US" smtClean="0"/>
              <a:pPr/>
              <a:t>8/4/2016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D7BC159-9419-44D9-96B6-A87016E5899F}" type="slidenum">
              <a:rPr lang="en-US" smtClean="0"/>
              <a:pPr/>
              <a:t>‹#›</a:t>
            </a:fld>
            <a:endParaRPr lang="en-US"/>
          </a:p>
        </p:txBody>
      </p:sp>
    </p:spTree>
    <p:extLst>
      <p:ext uri="{BB962C8B-B14F-4D97-AF65-F5344CB8AC3E}">
        <p14:creationId xmlns:p14="http://schemas.microsoft.com/office/powerpoint/2010/main" val="14732064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63910E-071E-488E-97F1-0C0308415F24}" type="datetimeFigureOut">
              <a:rPr lang="en-US" smtClean="0"/>
              <a:pPr/>
              <a:t>8/4/2016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846CA1-59E2-4289-AF14-2AFE5BB1976F}" type="slidenum">
              <a:rPr lang="en-US" smtClean="0"/>
              <a:pPr/>
              <a:t>‹#›</a:t>
            </a:fld>
            <a:endParaRPr lang="en-US"/>
          </a:p>
        </p:txBody>
      </p:sp>
    </p:spTree>
    <p:extLst>
      <p:ext uri="{BB962C8B-B14F-4D97-AF65-F5344CB8AC3E}">
        <p14:creationId xmlns:p14="http://schemas.microsoft.com/office/powerpoint/2010/main" val="368845256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369D4C-7CD4-4F2A-9829-A2BEC43EF876}"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846CA1-59E2-4289-AF14-2AFE5BB1976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846CA1-59E2-4289-AF14-2AFE5BB1976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846CA1-59E2-4289-AF14-2AFE5BB1976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97466"/>
            <a:r>
              <a:rPr lang="en-US" altLang="en-US" smtClean="0"/>
              <a:t>SEC is structured with its primary operations and headquarters in Washington DC.</a:t>
            </a:r>
          </a:p>
          <a:p>
            <a:pPr defTabSz="897466"/>
            <a:endParaRPr lang="en-US" altLang="en-US" smtClean="0"/>
          </a:p>
          <a:p>
            <a:pPr defTabSz="897466"/>
            <a:r>
              <a:rPr lang="en-US" altLang="en-US" smtClean="0"/>
              <a:t>That’s where the bulk of our employees are located, as well as all of our so-called policy divisions such as the Division of Corporation Finance, Division of Investment Management, Office of the Chief Counsel, Office of General Counsel and so on.</a:t>
            </a:r>
          </a:p>
          <a:p>
            <a:pPr defTabSz="897466"/>
            <a:endParaRPr lang="en-US" altLang="en-US" smtClean="0"/>
          </a:p>
          <a:p>
            <a:pPr defTabSz="897466"/>
            <a:r>
              <a:rPr lang="en-US" altLang="en-US" smtClean="0"/>
              <a:t>We have 11 regional offices spread across the country.  These offices are almost entirely comprised of Enforcement staff like myself, and our broker-dealer and investment adviser/investment company examination staff.</a:t>
            </a:r>
          </a:p>
          <a:p>
            <a:pPr defTabSz="897466"/>
            <a:endParaRPr lang="en-US" altLang="en-US" smtClean="0"/>
          </a:p>
          <a:p>
            <a:pPr defTabSz="897466"/>
            <a:r>
              <a:rPr lang="en-US" altLang="en-US" smtClean="0"/>
              <a:t>Each regional office has a primary region of responsibility, which is shown on this map, but there’s nothing that prevents us from pursuing cases in other parts of the country – that is, unlike US Attorney’s Offices, we investigate and litigate cases wherever our cases take us.  E.g., going to trial next month in New Mexico, and earlier this summer had a trial set in Southern California.</a:t>
            </a:r>
          </a:p>
          <a:p>
            <a:pPr defTabSz="897466"/>
            <a:endParaRPr lang="en-US" altLang="en-US" smtClean="0"/>
          </a:p>
          <a:p>
            <a:pPr defTabSz="897466"/>
            <a:r>
              <a:rPr lang="en-US" altLang="en-US" smtClean="0"/>
              <a:t>But generally our examiners focus on their own regions, and we in Enforcement do as well to promote efficiency and reduce travel costs.</a:t>
            </a:r>
          </a:p>
          <a:p>
            <a:pPr defTabSz="897466"/>
            <a:endParaRPr lang="en-US" altLang="en-US" smtClean="0"/>
          </a:p>
          <a:p>
            <a:pPr defTabSz="897466"/>
            <a:endParaRPr lang="en-US" altLang="en-US" smtClean="0"/>
          </a:p>
          <a:p>
            <a:pPr defTabSz="897466"/>
            <a:r>
              <a:rPr lang="en-US" altLang="en-US" smtClean="0"/>
              <a:t>Source:  U.S. Securities and Exchange Commission Fiscal Year 2013 Agency Financial Report</a:t>
            </a:r>
          </a:p>
          <a:p>
            <a:pPr defTabSz="897466"/>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1731" indent="-281435">
              <a:defRPr>
                <a:solidFill>
                  <a:schemeClr val="tx1"/>
                </a:solidFill>
                <a:latin typeface="Arial" charset="0"/>
              </a:defRPr>
            </a:lvl2pPr>
            <a:lvl3pPr marL="1125741" indent="-225148">
              <a:defRPr>
                <a:solidFill>
                  <a:schemeClr val="tx1"/>
                </a:solidFill>
                <a:latin typeface="Arial" charset="0"/>
              </a:defRPr>
            </a:lvl3pPr>
            <a:lvl4pPr marL="1576037" indent="-225148">
              <a:defRPr>
                <a:solidFill>
                  <a:schemeClr val="tx1"/>
                </a:solidFill>
                <a:latin typeface="Arial" charset="0"/>
              </a:defRPr>
            </a:lvl4pPr>
            <a:lvl5pPr marL="2026333" indent="-225148">
              <a:defRPr>
                <a:solidFill>
                  <a:schemeClr val="tx1"/>
                </a:solidFill>
                <a:latin typeface="Arial" charset="0"/>
              </a:defRPr>
            </a:lvl5pPr>
            <a:lvl6pPr marL="2476630" indent="-225148" eaLnBrk="0" fontAlgn="base" hangingPunct="0">
              <a:spcBef>
                <a:spcPct val="0"/>
              </a:spcBef>
              <a:spcAft>
                <a:spcPct val="0"/>
              </a:spcAft>
              <a:defRPr>
                <a:solidFill>
                  <a:schemeClr val="tx1"/>
                </a:solidFill>
                <a:latin typeface="Arial" charset="0"/>
              </a:defRPr>
            </a:lvl6pPr>
            <a:lvl7pPr marL="2926926" indent="-225148" eaLnBrk="0" fontAlgn="base" hangingPunct="0">
              <a:spcBef>
                <a:spcPct val="0"/>
              </a:spcBef>
              <a:spcAft>
                <a:spcPct val="0"/>
              </a:spcAft>
              <a:defRPr>
                <a:solidFill>
                  <a:schemeClr val="tx1"/>
                </a:solidFill>
                <a:latin typeface="Arial" charset="0"/>
              </a:defRPr>
            </a:lvl7pPr>
            <a:lvl8pPr marL="3377222" indent="-225148" eaLnBrk="0" fontAlgn="base" hangingPunct="0">
              <a:spcBef>
                <a:spcPct val="0"/>
              </a:spcBef>
              <a:spcAft>
                <a:spcPct val="0"/>
              </a:spcAft>
              <a:defRPr>
                <a:solidFill>
                  <a:schemeClr val="tx1"/>
                </a:solidFill>
                <a:latin typeface="Arial" charset="0"/>
              </a:defRPr>
            </a:lvl8pPr>
            <a:lvl9pPr marL="3827518" indent="-225148" eaLnBrk="0" fontAlgn="base" hangingPunct="0">
              <a:spcBef>
                <a:spcPct val="0"/>
              </a:spcBef>
              <a:spcAft>
                <a:spcPct val="0"/>
              </a:spcAft>
              <a:defRPr>
                <a:solidFill>
                  <a:schemeClr val="tx1"/>
                </a:solidFill>
                <a:latin typeface="Arial" charset="0"/>
              </a:defRPr>
            </a:lvl9pPr>
          </a:lstStyle>
          <a:p>
            <a:fld id="{32E1A5E8-5CD4-4225-A4D9-C6163F913E42}" type="slidenum">
              <a:rPr lang="en-US" altLang="en-US" smtClean="0"/>
              <a:pPr/>
              <a:t>13</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846CA1-59E2-4289-AF14-2AFE5BB1976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846CA1-59E2-4289-AF14-2AFE5BB1976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1731" indent="-281435">
              <a:defRPr>
                <a:solidFill>
                  <a:schemeClr val="tx1"/>
                </a:solidFill>
                <a:latin typeface="Arial" charset="0"/>
              </a:defRPr>
            </a:lvl2pPr>
            <a:lvl3pPr marL="1125741" indent="-225148">
              <a:defRPr>
                <a:solidFill>
                  <a:schemeClr val="tx1"/>
                </a:solidFill>
                <a:latin typeface="Arial" charset="0"/>
              </a:defRPr>
            </a:lvl3pPr>
            <a:lvl4pPr marL="1576037" indent="-225148">
              <a:defRPr>
                <a:solidFill>
                  <a:schemeClr val="tx1"/>
                </a:solidFill>
                <a:latin typeface="Arial" charset="0"/>
              </a:defRPr>
            </a:lvl4pPr>
            <a:lvl5pPr marL="2026333" indent="-225148">
              <a:defRPr>
                <a:solidFill>
                  <a:schemeClr val="tx1"/>
                </a:solidFill>
                <a:latin typeface="Arial" charset="0"/>
              </a:defRPr>
            </a:lvl5pPr>
            <a:lvl6pPr marL="2476630" indent="-225148" eaLnBrk="0" fontAlgn="base" hangingPunct="0">
              <a:spcBef>
                <a:spcPct val="0"/>
              </a:spcBef>
              <a:spcAft>
                <a:spcPct val="0"/>
              </a:spcAft>
              <a:defRPr>
                <a:solidFill>
                  <a:schemeClr val="tx1"/>
                </a:solidFill>
                <a:latin typeface="Arial" charset="0"/>
              </a:defRPr>
            </a:lvl6pPr>
            <a:lvl7pPr marL="2926926" indent="-225148" eaLnBrk="0" fontAlgn="base" hangingPunct="0">
              <a:spcBef>
                <a:spcPct val="0"/>
              </a:spcBef>
              <a:spcAft>
                <a:spcPct val="0"/>
              </a:spcAft>
              <a:defRPr>
                <a:solidFill>
                  <a:schemeClr val="tx1"/>
                </a:solidFill>
                <a:latin typeface="Arial" charset="0"/>
              </a:defRPr>
            </a:lvl7pPr>
            <a:lvl8pPr marL="3377222" indent="-225148" eaLnBrk="0" fontAlgn="base" hangingPunct="0">
              <a:spcBef>
                <a:spcPct val="0"/>
              </a:spcBef>
              <a:spcAft>
                <a:spcPct val="0"/>
              </a:spcAft>
              <a:defRPr>
                <a:solidFill>
                  <a:schemeClr val="tx1"/>
                </a:solidFill>
                <a:latin typeface="Arial" charset="0"/>
              </a:defRPr>
            </a:lvl8pPr>
            <a:lvl9pPr marL="3827518" indent="-225148" eaLnBrk="0" fontAlgn="base" hangingPunct="0">
              <a:spcBef>
                <a:spcPct val="0"/>
              </a:spcBef>
              <a:spcAft>
                <a:spcPct val="0"/>
              </a:spcAft>
              <a:defRPr>
                <a:solidFill>
                  <a:schemeClr val="tx1"/>
                </a:solidFill>
                <a:latin typeface="Arial" charset="0"/>
              </a:defRPr>
            </a:lvl9pPr>
          </a:lstStyle>
          <a:p>
            <a:fld id="{9C401490-E304-47D2-A856-D867664631BF}" type="slidenum">
              <a:rPr lang="en-US" altLang="en-US" smtClean="0"/>
              <a:pPr/>
              <a:t>16</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369D4C-7CD4-4F2A-9829-A2BEC43EF876}"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846CA1-59E2-4289-AF14-2AFE5BB1976F}"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846CA1-59E2-4289-AF14-2AFE5BB1976F}"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846CA1-59E2-4289-AF14-2AFE5BB1976F}"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846CA1-59E2-4289-AF14-2AFE5BB1976F}"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369D4C-7CD4-4F2A-9829-A2BEC43EF876}" type="slidenum">
              <a:rPr lang="en-US" smtClean="0">
                <a:solidFill>
                  <a:prstClr val="black"/>
                </a:solidFill>
              </a:rPr>
              <a:pPr/>
              <a:t>21</a:t>
            </a:fld>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846CA1-59E2-4289-AF14-2AFE5BB1976F}"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846CA1-59E2-4289-AF14-2AFE5BB1976F}"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846CA1-59E2-4289-AF14-2AFE5BB1976F}"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846CA1-59E2-4289-AF14-2AFE5BB1976F}"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369D4C-7CD4-4F2A-9829-A2BEC43EF876}" type="slidenum">
              <a:rPr lang="en-US" smtClean="0">
                <a:solidFill>
                  <a:prstClr val="black"/>
                </a:solidFill>
              </a:rPr>
              <a:pPr/>
              <a:t>26</a:t>
            </a:fld>
            <a:endParaRPr 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846CA1-59E2-4289-AF14-2AFE5BB1976F}"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846CA1-59E2-4289-AF14-2AFE5BB1976F}"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846CA1-59E2-4289-AF14-2AFE5BB1976F}"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846CA1-59E2-4289-AF14-2AFE5BB1976F}"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846CA1-59E2-4289-AF14-2AFE5BB1976F}"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846CA1-59E2-4289-AF14-2AFE5BB1976F}"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846CA1-59E2-4289-AF14-2AFE5BB1976F}"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846CA1-59E2-4289-AF14-2AFE5BB1976F}"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846CA1-59E2-4289-AF14-2AFE5BB1976F}"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846CA1-59E2-4289-AF14-2AFE5BB1976F}"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846CA1-59E2-4289-AF14-2AFE5BB1976F}"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846CA1-59E2-4289-AF14-2AFE5BB1976F}"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846CA1-59E2-4289-AF14-2AFE5BB1976F}"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846CA1-59E2-4289-AF14-2AFE5BB1976F}"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846CA1-59E2-4289-AF14-2AFE5BB1976F}"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369D4C-7CD4-4F2A-9829-A2BEC43EF876}" type="slidenum">
              <a:rPr lang="en-US" smtClean="0">
                <a:solidFill>
                  <a:prstClr val="black"/>
                </a:solidFill>
              </a:rPr>
              <a:pPr/>
              <a:t>40</a:t>
            </a:fld>
            <a:endParaRPr lang="en-US" dirty="0">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846CA1-59E2-4289-AF14-2AFE5BB1976F}"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846CA1-59E2-4289-AF14-2AFE5BB1976F}"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846CA1-59E2-4289-AF14-2AFE5BB1976F}"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846CA1-59E2-4289-AF14-2AFE5BB1976F}"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846CA1-59E2-4289-AF14-2AFE5BB1976F}"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846CA1-59E2-4289-AF14-2AFE5BB1976F}"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846CA1-59E2-4289-AF14-2AFE5BB1976F}"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846CA1-59E2-4289-AF14-2AFE5BB1976F}"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846CA1-59E2-4289-AF14-2AFE5BB1976F}"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846CA1-59E2-4289-AF14-2AFE5BB1976F}"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369D4C-7CD4-4F2A-9829-A2BEC43EF876}" type="slidenum">
              <a:rPr lang="en-US" smtClean="0">
                <a:solidFill>
                  <a:prstClr val="black"/>
                </a:solidFill>
              </a:rPr>
              <a:pPr/>
              <a:t>50</a:t>
            </a:fld>
            <a:endParaRPr lang="en-US" dirty="0">
              <a:solidFill>
                <a:prstClr val="black"/>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9F86E13D-3AF3-4144-A21C-B4E91F508F76}" type="slidenum">
              <a:rPr lang="en-US" smtClean="0"/>
              <a:pPr/>
              <a:t>51</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846CA1-59E2-4289-AF14-2AFE5BB1976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846CA1-59E2-4289-AF14-2AFE5BB1976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846CA1-59E2-4289-AF14-2AFE5BB1976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846CA1-59E2-4289-AF14-2AFE5BB1976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35796C-6AAC-4A92-B62F-5BEC2C61821A}" type="datetime1">
              <a:rPr lang="en-US" smtClean="0"/>
              <a:pPr/>
              <a:t>8/4/2016</a:t>
            </a:fld>
            <a:endParaRPr lang="en-US"/>
          </a:p>
        </p:txBody>
      </p:sp>
      <p:sp>
        <p:nvSpPr>
          <p:cNvPr id="5" name="Footer Placeholder 4"/>
          <p:cNvSpPr>
            <a:spLocks noGrp="1"/>
          </p:cNvSpPr>
          <p:nvPr>
            <p:ph type="ftr" sz="quarter" idx="11"/>
          </p:nvPr>
        </p:nvSpPr>
        <p:spPr/>
        <p:txBody>
          <a:bodyPr/>
          <a:lstStyle/>
          <a:p>
            <a:r>
              <a:rPr lang="en-US" smtClean="0"/>
              <a:t>Law Enforcement Confidential</a:t>
            </a:r>
            <a:endParaRPr lang="en-US"/>
          </a:p>
        </p:txBody>
      </p:sp>
      <p:sp>
        <p:nvSpPr>
          <p:cNvPr id="6" name="Slide Number Placeholder 5"/>
          <p:cNvSpPr>
            <a:spLocks noGrp="1"/>
          </p:cNvSpPr>
          <p:nvPr>
            <p:ph type="sldNum" sz="quarter" idx="12"/>
          </p:nvPr>
        </p:nvSpPr>
        <p:spPr/>
        <p:txBody>
          <a:bodyPr/>
          <a:lstStyle/>
          <a:p>
            <a:fld id="{A46A7FD1-EE03-4288-AAF4-18963DD83AF0}" type="slidenum">
              <a:rPr lang="en-US" smtClean="0"/>
              <a:pPr/>
              <a:t>‹#›</a:t>
            </a:fld>
            <a:endParaRPr lang="en-US"/>
          </a:p>
        </p:txBody>
      </p:sp>
    </p:spTree>
    <p:extLst>
      <p:ext uri="{BB962C8B-B14F-4D97-AF65-F5344CB8AC3E}">
        <p14:creationId xmlns:p14="http://schemas.microsoft.com/office/powerpoint/2010/main" val="3834734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D22EA6-F837-41C6-8AC6-51E833DB2262}" type="datetime1">
              <a:rPr lang="en-US" smtClean="0"/>
              <a:pPr/>
              <a:t>8/4/2016</a:t>
            </a:fld>
            <a:endParaRPr lang="en-US"/>
          </a:p>
        </p:txBody>
      </p:sp>
      <p:sp>
        <p:nvSpPr>
          <p:cNvPr id="5" name="Footer Placeholder 4"/>
          <p:cNvSpPr>
            <a:spLocks noGrp="1"/>
          </p:cNvSpPr>
          <p:nvPr>
            <p:ph type="ftr" sz="quarter" idx="11"/>
          </p:nvPr>
        </p:nvSpPr>
        <p:spPr/>
        <p:txBody>
          <a:bodyPr/>
          <a:lstStyle/>
          <a:p>
            <a:r>
              <a:rPr lang="en-US" smtClean="0"/>
              <a:t>Law Enforcement Confidential</a:t>
            </a:r>
            <a:endParaRPr lang="en-US"/>
          </a:p>
        </p:txBody>
      </p:sp>
      <p:sp>
        <p:nvSpPr>
          <p:cNvPr id="6" name="Slide Number Placeholder 5"/>
          <p:cNvSpPr>
            <a:spLocks noGrp="1"/>
          </p:cNvSpPr>
          <p:nvPr>
            <p:ph type="sldNum" sz="quarter" idx="12"/>
          </p:nvPr>
        </p:nvSpPr>
        <p:spPr/>
        <p:txBody>
          <a:bodyPr/>
          <a:lstStyle/>
          <a:p>
            <a:fld id="{A46A7FD1-EE03-4288-AAF4-18963DD83AF0}" type="slidenum">
              <a:rPr lang="en-US" smtClean="0"/>
              <a:pPr/>
              <a:t>‹#›</a:t>
            </a:fld>
            <a:endParaRPr lang="en-US"/>
          </a:p>
        </p:txBody>
      </p:sp>
    </p:spTree>
    <p:extLst>
      <p:ext uri="{BB962C8B-B14F-4D97-AF65-F5344CB8AC3E}">
        <p14:creationId xmlns:p14="http://schemas.microsoft.com/office/powerpoint/2010/main" val="741515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A2A5FD-E1ED-4CBA-A4EA-F90A7C85FED2}" type="datetime1">
              <a:rPr lang="en-US" smtClean="0"/>
              <a:pPr/>
              <a:t>8/4/2016</a:t>
            </a:fld>
            <a:endParaRPr lang="en-US"/>
          </a:p>
        </p:txBody>
      </p:sp>
      <p:sp>
        <p:nvSpPr>
          <p:cNvPr id="5" name="Footer Placeholder 4"/>
          <p:cNvSpPr>
            <a:spLocks noGrp="1"/>
          </p:cNvSpPr>
          <p:nvPr>
            <p:ph type="ftr" sz="quarter" idx="11"/>
          </p:nvPr>
        </p:nvSpPr>
        <p:spPr/>
        <p:txBody>
          <a:bodyPr/>
          <a:lstStyle/>
          <a:p>
            <a:r>
              <a:rPr lang="en-US" smtClean="0"/>
              <a:t>Law Enforcement Confidential</a:t>
            </a:r>
            <a:endParaRPr lang="en-US"/>
          </a:p>
        </p:txBody>
      </p:sp>
      <p:sp>
        <p:nvSpPr>
          <p:cNvPr id="6" name="Slide Number Placeholder 5"/>
          <p:cNvSpPr>
            <a:spLocks noGrp="1"/>
          </p:cNvSpPr>
          <p:nvPr>
            <p:ph type="sldNum" sz="quarter" idx="12"/>
          </p:nvPr>
        </p:nvSpPr>
        <p:spPr/>
        <p:txBody>
          <a:bodyPr/>
          <a:lstStyle/>
          <a:p>
            <a:fld id="{A46A7FD1-EE03-4288-AAF4-18963DD83AF0}" type="slidenum">
              <a:rPr lang="en-US" smtClean="0"/>
              <a:pPr/>
              <a:t>‹#›</a:t>
            </a:fld>
            <a:endParaRPr lang="en-US"/>
          </a:p>
        </p:txBody>
      </p:sp>
    </p:spTree>
    <p:extLst>
      <p:ext uri="{BB962C8B-B14F-4D97-AF65-F5344CB8AC3E}">
        <p14:creationId xmlns:p14="http://schemas.microsoft.com/office/powerpoint/2010/main" val="2105746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303C3C-6F35-4385-8CA3-16082198099F}" type="datetime1">
              <a:rPr lang="en-US" smtClean="0">
                <a:solidFill>
                  <a:prstClr val="black">
                    <a:tint val="75000"/>
                  </a:prstClr>
                </a:solidFill>
              </a:rPr>
              <a:pPr/>
              <a:t>8/4/2016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Law Enforcement Confidential</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F25F6-FE55-4EE7-9DF4-61E04936BE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4539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78444C-7CF7-4B45-8C42-4171DC14AB6C}" type="datetime1">
              <a:rPr lang="en-US" smtClean="0">
                <a:solidFill>
                  <a:prstClr val="black">
                    <a:tint val="75000"/>
                  </a:prstClr>
                </a:solidFill>
              </a:rPr>
              <a:pPr/>
              <a:t>8/4/2016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Law Enforcement Confidential</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F25F6-FE55-4EE7-9DF4-61E04936BE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994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AC13C0-FEBE-4064-90D9-23B28514D961}" type="datetime1">
              <a:rPr lang="en-US" smtClean="0">
                <a:solidFill>
                  <a:prstClr val="black">
                    <a:tint val="75000"/>
                  </a:prstClr>
                </a:solidFill>
              </a:rPr>
              <a:pPr/>
              <a:t>8/4/2016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Law Enforcement Confidential</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F25F6-FE55-4EE7-9DF4-61E04936BE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31723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29ED8C-B16D-468D-8EB4-F20CE24D355C}" type="datetime1">
              <a:rPr lang="en-US" smtClean="0">
                <a:solidFill>
                  <a:prstClr val="black">
                    <a:tint val="75000"/>
                  </a:prstClr>
                </a:solidFill>
              </a:rPr>
              <a:pPr/>
              <a:t>8/4/2016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Law Enforcement Confidential</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F25F6-FE55-4EE7-9DF4-61E04936BE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503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966AE1-1CF8-4612-90CE-1D17FA35A978}" type="datetime1">
              <a:rPr lang="en-US" smtClean="0">
                <a:solidFill>
                  <a:prstClr val="black">
                    <a:tint val="75000"/>
                  </a:prstClr>
                </a:solidFill>
              </a:rPr>
              <a:pPr/>
              <a:t>8/4/2016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Law Enforcement Confidential</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CF25F6-FE55-4EE7-9DF4-61E04936BE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8127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6171C1-5B5D-4C1A-B202-7F310A0FAEF6}" type="datetime1">
              <a:rPr lang="en-US" smtClean="0">
                <a:solidFill>
                  <a:prstClr val="black">
                    <a:tint val="75000"/>
                  </a:prstClr>
                </a:solidFill>
              </a:rPr>
              <a:pPr/>
              <a:t>8/4/2016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Law Enforcement Confidential</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CF25F6-FE55-4EE7-9DF4-61E04936BE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9418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911F41-37D0-47A9-943A-CAF0C74464F1}" type="datetime1">
              <a:rPr lang="en-US" smtClean="0">
                <a:solidFill>
                  <a:prstClr val="black">
                    <a:tint val="75000"/>
                  </a:prstClr>
                </a:solidFill>
              </a:rPr>
              <a:pPr/>
              <a:t>8/4/2016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Law Enforcement Confidential</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CF25F6-FE55-4EE7-9DF4-61E04936BE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94806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02081C-FF04-440F-A60E-DC33D42CC69D}" type="datetime1">
              <a:rPr lang="en-US" smtClean="0">
                <a:solidFill>
                  <a:prstClr val="black">
                    <a:tint val="75000"/>
                  </a:prstClr>
                </a:solidFill>
              </a:rPr>
              <a:pPr/>
              <a:t>8/4/2016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Law Enforcement Confidential</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F25F6-FE55-4EE7-9DF4-61E04936BE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340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77E8D7-8417-4D74-B0FE-99DD4E813EB3}" type="datetime1">
              <a:rPr lang="en-US" smtClean="0"/>
              <a:pPr/>
              <a:t>8/4/2016</a:t>
            </a:fld>
            <a:endParaRPr lang="en-US"/>
          </a:p>
        </p:txBody>
      </p:sp>
      <p:sp>
        <p:nvSpPr>
          <p:cNvPr id="5" name="Footer Placeholder 4"/>
          <p:cNvSpPr>
            <a:spLocks noGrp="1"/>
          </p:cNvSpPr>
          <p:nvPr>
            <p:ph type="ftr" sz="quarter" idx="11"/>
          </p:nvPr>
        </p:nvSpPr>
        <p:spPr/>
        <p:txBody>
          <a:bodyPr/>
          <a:lstStyle/>
          <a:p>
            <a:r>
              <a:rPr lang="en-US" smtClean="0"/>
              <a:t>Law Enforcement Confidential</a:t>
            </a:r>
            <a:endParaRPr lang="en-US"/>
          </a:p>
        </p:txBody>
      </p:sp>
      <p:sp>
        <p:nvSpPr>
          <p:cNvPr id="6" name="Slide Number Placeholder 5"/>
          <p:cNvSpPr>
            <a:spLocks noGrp="1"/>
          </p:cNvSpPr>
          <p:nvPr>
            <p:ph type="sldNum" sz="quarter" idx="12"/>
          </p:nvPr>
        </p:nvSpPr>
        <p:spPr/>
        <p:txBody>
          <a:bodyPr/>
          <a:lstStyle/>
          <a:p>
            <a:fld id="{A46A7FD1-EE03-4288-AAF4-18963DD83AF0}" type="slidenum">
              <a:rPr lang="en-US" smtClean="0"/>
              <a:pPr/>
              <a:t>‹#›</a:t>
            </a:fld>
            <a:endParaRPr lang="en-US"/>
          </a:p>
        </p:txBody>
      </p:sp>
    </p:spTree>
    <p:extLst>
      <p:ext uri="{BB962C8B-B14F-4D97-AF65-F5344CB8AC3E}">
        <p14:creationId xmlns:p14="http://schemas.microsoft.com/office/powerpoint/2010/main" val="8582369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E35453-ADDC-4011-B7B7-5B49E734B0B8}" type="datetime1">
              <a:rPr lang="en-US" smtClean="0">
                <a:solidFill>
                  <a:prstClr val="black">
                    <a:tint val="75000"/>
                  </a:prstClr>
                </a:solidFill>
              </a:rPr>
              <a:pPr/>
              <a:t>8/4/2016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Law Enforcement Confidential</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F25F6-FE55-4EE7-9DF4-61E04936BE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31948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59FB46-BE03-4B19-94FD-03DB6D635045}" type="datetime1">
              <a:rPr lang="en-US" smtClean="0">
                <a:solidFill>
                  <a:prstClr val="black">
                    <a:tint val="75000"/>
                  </a:prstClr>
                </a:solidFill>
              </a:rPr>
              <a:pPr/>
              <a:t>8/4/2016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Law Enforcement Confidential</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F25F6-FE55-4EE7-9DF4-61E04936BE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91638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FDCC7D-6D5E-4DE0-A55D-D50A34BB746D}" type="datetime1">
              <a:rPr lang="en-US" smtClean="0">
                <a:solidFill>
                  <a:prstClr val="black">
                    <a:tint val="75000"/>
                  </a:prstClr>
                </a:solidFill>
              </a:rPr>
              <a:pPr/>
              <a:t>8/4/2016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Law Enforcement Confidential</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F25F6-FE55-4EE7-9DF4-61E04936BE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11861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B2856A-984C-4780-85D3-E695F91BC0C8}" type="datetime1">
              <a:rPr lang="en-US" smtClean="0">
                <a:solidFill>
                  <a:prstClr val="black">
                    <a:tint val="75000"/>
                  </a:prstClr>
                </a:solidFill>
              </a:rPr>
              <a:pPr/>
              <a:t>8/4/2016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Law Enforcement Confidential</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6A7FD1-EE03-4288-AAF4-18963DD83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75226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AE5F52-DDAA-4DF6-91C1-D675887A7E31}" type="datetime1">
              <a:rPr lang="en-US" smtClean="0">
                <a:solidFill>
                  <a:prstClr val="black">
                    <a:tint val="75000"/>
                  </a:prstClr>
                </a:solidFill>
              </a:rPr>
              <a:pPr/>
              <a:t>8/4/2016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Law Enforcement Confidential</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6A7FD1-EE03-4288-AAF4-18963DD83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39952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99DBDB-3B2F-4461-9149-6CC953085934}" type="datetime1">
              <a:rPr lang="en-US" smtClean="0">
                <a:solidFill>
                  <a:prstClr val="black">
                    <a:tint val="75000"/>
                  </a:prstClr>
                </a:solidFill>
              </a:rPr>
              <a:pPr/>
              <a:t>8/4/2016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Law Enforcement Confidential</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6A7FD1-EE03-4288-AAF4-18963DD83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15468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F6041A-BB95-4DC4-A954-C4BCA55EBA77}" type="datetime1">
              <a:rPr lang="en-US" smtClean="0">
                <a:solidFill>
                  <a:prstClr val="black">
                    <a:tint val="75000"/>
                  </a:prstClr>
                </a:solidFill>
              </a:rPr>
              <a:pPr/>
              <a:t>8/4/2016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Law Enforcement Confidential</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6A7FD1-EE03-4288-AAF4-18963DD83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30800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B0FC0B-B2C4-4174-96C5-4E4F8948E23D}" type="datetime1">
              <a:rPr lang="en-US" smtClean="0">
                <a:solidFill>
                  <a:prstClr val="black">
                    <a:tint val="75000"/>
                  </a:prstClr>
                </a:solidFill>
              </a:rPr>
              <a:pPr/>
              <a:t>8/4/2016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Law Enforcement Confidential</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46A7FD1-EE03-4288-AAF4-18963DD83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226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1A6F5A-B809-4AC0-8E54-8713C6334956}" type="datetime1">
              <a:rPr lang="en-US" smtClean="0">
                <a:solidFill>
                  <a:prstClr val="black">
                    <a:tint val="75000"/>
                  </a:prstClr>
                </a:solidFill>
              </a:rPr>
              <a:pPr/>
              <a:t>8/4/2016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Law Enforcement Confidential</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46A7FD1-EE03-4288-AAF4-18963DD83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56340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D9A9AF-E98D-4984-9179-CB7CB772FD96}" type="datetime1">
              <a:rPr lang="en-US" smtClean="0">
                <a:solidFill>
                  <a:prstClr val="black">
                    <a:tint val="75000"/>
                  </a:prstClr>
                </a:solidFill>
              </a:rPr>
              <a:pPr/>
              <a:t>8/4/2016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Law Enforcement Confidential</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46A7FD1-EE03-4288-AAF4-18963DD83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584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64A654-5D2C-4BBD-81B5-3A698425613F}" type="datetime1">
              <a:rPr lang="en-US" smtClean="0"/>
              <a:pPr/>
              <a:t>8/4/2016</a:t>
            </a:fld>
            <a:endParaRPr lang="en-US"/>
          </a:p>
        </p:txBody>
      </p:sp>
      <p:sp>
        <p:nvSpPr>
          <p:cNvPr id="5" name="Footer Placeholder 4"/>
          <p:cNvSpPr>
            <a:spLocks noGrp="1"/>
          </p:cNvSpPr>
          <p:nvPr>
            <p:ph type="ftr" sz="quarter" idx="11"/>
          </p:nvPr>
        </p:nvSpPr>
        <p:spPr/>
        <p:txBody>
          <a:bodyPr/>
          <a:lstStyle/>
          <a:p>
            <a:r>
              <a:rPr lang="en-US" smtClean="0"/>
              <a:t>Law Enforcement Confidential</a:t>
            </a:r>
            <a:endParaRPr lang="en-US"/>
          </a:p>
        </p:txBody>
      </p:sp>
      <p:sp>
        <p:nvSpPr>
          <p:cNvPr id="6" name="Slide Number Placeholder 5"/>
          <p:cNvSpPr>
            <a:spLocks noGrp="1"/>
          </p:cNvSpPr>
          <p:nvPr>
            <p:ph type="sldNum" sz="quarter" idx="12"/>
          </p:nvPr>
        </p:nvSpPr>
        <p:spPr/>
        <p:txBody>
          <a:bodyPr/>
          <a:lstStyle/>
          <a:p>
            <a:fld id="{A46A7FD1-EE03-4288-AAF4-18963DD83AF0}" type="slidenum">
              <a:rPr lang="en-US" smtClean="0"/>
              <a:pPr/>
              <a:t>‹#›</a:t>
            </a:fld>
            <a:endParaRPr lang="en-US"/>
          </a:p>
        </p:txBody>
      </p:sp>
    </p:spTree>
    <p:extLst>
      <p:ext uri="{BB962C8B-B14F-4D97-AF65-F5344CB8AC3E}">
        <p14:creationId xmlns:p14="http://schemas.microsoft.com/office/powerpoint/2010/main" val="14855259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2132CE-9D84-4F80-A882-786DD169E8D2}" type="datetime1">
              <a:rPr lang="en-US" smtClean="0">
                <a:solidFill>
                  <a:prstClr val="black">
                    <a:tint val="75000"/>
                  </a:prstClr>
                </a:solidFill>
              </a:rPr>
              <a:pPr/>
              <a:t>8/4/2016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Law Enforcement Confidential</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6A7FD1-EE03-4288-AAF4-18963DD83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84586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97CB11-D0CE-4B5C-82E7-AD5BA2D4257D}" type="datetime1">
              <a:rPr lang="en-US" smtClean="0">
                <a:solidFill>
                  <a:prstClr val="black">
                    <a:tint val="75000"/>
                  </a:prstClr>
                </a:solidFill>
              </a:rPr>
              <a:pPr/>
              <a:t>8/4/2016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Law Enforcement Confidential</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6A7FD1-EE03-4288-AAF4-18963DD83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24284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56AA76-5DF5-4368-8E52-ED0919D2D2A9}" type="datetime1">
              <a:rPr lang="en-US" smtClean="0">
                <a:solidFill>
                  <a:prstClr val="black">
                    <a:tint val="75000"/>
                  </a:prstClr>
                </a:solidFill>
              </a:rPr>
              <a:pPr/>
              <a:t>8/4/2016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Law Enforcement Confidential</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6A7FD1-EE03-4288-AAF4-18963DD83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25946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122C73-54B2-4A33-BAD7-E18E531BDF07}" type="datetime1">
              <a:rPr lang="en-US" smtClean="0">
                <a:solidFill>
                  <a:prstClr val="black">
                    <a:tint val="75000"/>
                  </a:prstClr>
                </a:solidFill>
              </a:rPr>
              <a:pPr/>
              <a:t>8/4/2016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Law Enforcement Confidential</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6A7FD1-EE03-4288-AAF4-18963DD83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0994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9045D7-B006-46B4-8670-505344A22DDD}" type="datetime1">
              <a:rPr lang="en-US" smtClean="0"/>
              <a:pPr/>
              <a:t>8/4/2016</a:t>
            </a:fld>
            <a:endParaRPr lang="en-US"/>
          </a:p>
        </p:txBody>
      </p:sp>
      <p:sp>
        <p:nvSpPr>
          <p:cNvPr id="6" name="Footer Placeholder 5"/>
          <p:cNvSpPr>
            <a:spLocks noGrp="1"/>
          </p:cNvSpPr>
          <p:nvPr>
            <p:ph type="ftr" sz="quarter" idx="11"/>
          </p:nvPr>
        </p:nvSpPr>
        <p:spPr/>
        <p:txBody>
          <a:bodyPr/>
          <a:lstStyle/>
          <a:p>
            <a:r>
              <a:rPr lang="en-US" smtClean="0"/>
              <a:t>Law Enforcement Confidential</a:t>
            </a:r>
            <a:endParaRPr lang="en-US"/>
          </a:p>
        </p:txBody>
      </p:sp>
      <p:sp>
        <p:nvSpPr>
          <p:cNvPr id="7" name="Slide Number Placeholder 6"/>
          <p:cNvSpPr>
            <a:spLocks noGrp="1"/>
          </p:cNvSpPr>
          <p:nvPr>
            <p:ph type="sldNum" sz="quarter" idx="12"/>
          </p:nvPr>
        </p:nvSpPr>
        <p:spPr/>
        <p:txBody>
          <a:bodyPr/>
          <a:lstStyle/>
          <a:p>
            <a:fld id="{A46A7FD1-EE03-4288-AAF4-18963DD83AF0}" type="slidenum">
              <a:rPr lang="en-US" smtClean="0"/>
              <a:pPr/>
              <a:t>‹#›</a:t>
            </a:fld>
            <a:endParaRPr lang="en-US"/>
          </a:p>
        </p:txBody>
      </p:sp>
    </p:spTree>
    <p:extLst>
      <p:ext uri="{BB962C8B-B14F-4D97-AF65-F5344CB8AC3E}">
        <p14:creationId xmlns:p14="http://schemas.microsoft.com/office/powerpoint/2010/main" val="2239595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4B269E-7868-4CA6-810A-C14E91103261}" type="datetime1">
              <a:rPr lang="en-US" smtClean="0"/>
              <a:pPr/>
              <a:t>8/4/2016</a:t>
            </a:fld>
            <a:endParaRPr lang="en-US"/>
          </a:p>
        </p:txBody>
      </p:sp>
      <p:sp>
        <p:nvSpPr>
          <p:cNvPr id="8" name="Footer Placeholder 7"/>
          <p:cNvSpPr>
            <a:spLocks noGrp="1"/>
          </p:cNvSpPr>
          <p:nvPr>
            <p:ph type="ftr" sz="quarter" idx="11"/>
          </p:nvPr>
        </p:nvSpPr>
        <p:spPr/>
        <p:txBody>
          <a:bodyPr/>
          <a:lstStyle/>
          <a:p>
            <a:r>
              <a:rPr lang="en-US" smtClean="0"/>
              <a:t>Law Enforcement Confidential</a:t>
            </a:r>
            <a:endParaRPr lang="en-US"/>
          </a:p>
        </p:txBody>
      </p:sp>
      <p:sp>
        <p:nvSpPr>
          <p:cNvPr id="9" name="Slide Number Placeholder 8"/>
          <p:cNvSpPr>
            <a:spLocks noGrp="1"/>
          </p:cNvSpPr>
          <p:nvPr>
            <p:ph type="sldNum" sz="quarter" idx="12"/>
          </p:nvPr>
        </p:nvSpPr>
        <p:spPr/>
        <p:txBody>
          <a:bodyPr/>
          <a:lstStyle/>
          <a:p>
            <a:fld id="{A46A7FD1-EE03-4288-AAF4-18963DD83AF0}" type="slidenum">
              <a:rPr lang="en-US" smtClean="0"/>
              <a:pPr/>
              <a:t>‹#›</a:t>
            </a:fld>
            <a:endParaRPr lang="en-US"/>
          </a:p>
        </p:txBody>
      </p:sp>
    </p:spTree>
    <p:extLst>
      <p:ext uri="{BB962C8B-B14F-4D97-AF65-F5344CB8AC3E}">
        <p14:creationId xmlns:p14="http://schemas.microsoft.com/office/powerpoint/2010/main" val="2523672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C223C2-F649-4E34-880C-BC0FB4C596AA}" type="datetime1">
              <a:rPr lang="en-US" smtClean="0"/>
              <a:pPr/>
              <a:t>8/4/2016</a:t>
            </a:fld>
            <a:endParaRPr lang="en-US"/>
          </a:p>
        </p:txBody>
      </p:sp>
      <p:sp>
        <p:nvSpPr>
          <p:cNvPr id="4" name="Footer Placeholder 3"/>
          <p:cNvSpPr>
            <a:spLocks noGrp="1"/>
          </p:cNvSpPr>
          <p:nvPr>
            <p:ph type="ftr" sz="quarter" idx="11"/>
          </p:nvPr>
        </p:nvSpPr>
        <p:spPr/>
        <p:txBody>
          <a:bodyPr/>
          <a:lstStyle/>
          <a:p>
            <a:r>
              <a:rPr lang="en-US" smtClean="0"/>
              <a:t>Law Enforcement Confidential</a:t>
            </a:r>
            <a:endParaRPr lang="en-US"/>
          </a:p>
        </p:txBody>
      </p:sp>
      <p:sp>
        <p:nvSpPr>
          <p:cNvPr id="5" name="Slide Number Placeholder 4"/>
          <p:cNvSpPr>
            <a:spLocks noGrp="1"/>
          </p:cNvSpPr>
          <p:nvPr>
            <p:ph type="sldNum" sz="quarter" idx="12"/>
          </p:nvPr>
        </p:nvSpPr>
        <p:spPr/>
        <p:txBody>
          <a:bodyPr/>
          <a:lstStyle/>
          <a:p>
            <a:fld id="{A46A7FD1-EE03-4288-AAF4-18963DD83AF0}" type="slidenum">
              <a:rPr lang="en-US" smtClean="0"/>
              <a:pPr/>
              <a:t>‹#›</a:t>
            </a:fld>
            <a:endParaRPr lang="en-US"/>
          </a:p>
        </p:txBody>
      </p:sp>
    </p:spTree>
    <p:extLst>
      <p:ext uri="{BB962C8B-B14F-4D97-AF65-F5344CB8AC3E}">
        <p14:creationId xmlns:p14="http://schemas.microsoft.com/office/powerpoint/2010/main" val="3163046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C2D201-A74D-44EA-94E2-06E4C1BED75B}" type="datetime1">
              <a:rPr lang="en-US" smtClean="0"/>
              <a:pPr/>
              <a:t>8/4/2016</a:t>
            </a:fld>
            <a:endParaRPr lang="en-US"/>
          </a:p>
        </p:txBody>
      </p:sp>
      <p:sp>
        <p:nvSpPr>
          <p:cNvPr id="3" name="Footer Placeholder 2"/>
          <p:cNvSpPr>
            <a:spLocks noGrp="1"/>
          </p:cNvSpPr>
          <p:nvPr>
            <p:ph type="ftr" sz="quarter" idx="11"/>
          </p:nvPr>
        </p:nvSpPr>
        <p:spPr/>
        <p:txBody>
          <a:bodyPr/>
          <a:lstStyle/>
          <a:p>
            <a:r>
              <a:rPr lang="en-US" smtClean="0"/>
              <a:t>Law Enforcement Confidential</a:t>
            </a:r>
            <a:endParaRPr lang="en-US"/>
          </a:p>
        </p:txBody>
      </p:sp>
      <p:sp>
        <p:nvSpPr>
          <p:cNvPr id="4" name="Slide Number Placeholder 3"/>
          <p:cNvSpPr>
            <a:spLocks noGrp="1"/>
          </p:cNvSpPr>
          <p:nvPr>
            <p:ph type="sldNum" sz="quarter" idx="12"/>
          </p:nvPr>
        </p:nvSpPr>
        <p:spPr/>
        <p:txBody>
          <a:bodyPr/>
          <a:lstStyle/>
          <a:p>
            <a:fld id="{A46A7FD1-EE03-4288-AAF4-18963DD83AF0}" type="slidenum">
              <a:rPr lang="en-US" smtClean="0"/>
              <a:pPr/>
              <a:t>‹#›</a:t>
            </a:fld>
            <a:endParaRPr lang="en-US"/>
          </a:p>
        </p:txBody>
      </p:sp>
    </p:spTree>
    <p:extLst>
      <p:ext uri="{BB962C8B-B14F-4D97-AF65-F5344CB8AC3E}">
        <p14:creationId xmlns:p14="http://schemas.microsoft.com/office/powerpoint/2010/main" val="922179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F4A28C-4B55-4892-A4D5-C9C62DC5FB5D}" type="datetime1">
              <a:rPr lang="en-US" smtClean="0"/>
              <a:pPr/>
              <a:t>8/4/2016</a:t>
            </a:fld>
            <a:endParaRPr lang="en-US"/>
          </a:p>
        </p:txBody>
      </p:sp>
      <p:sp>
        <p:nvSpPr>
          <p:cNvPr id="6" name="Footer Placeholder 5"/>
          <p:cNvSpPr>
            <a:spLocks noGrp="1"/>
          </p:cNvSpPr>
          <p:nvPr>
            <p:ph type="ftr" sz="quarter" idx="11"/>
          </p:nvPr>
        </p:nvSpPr>
        <p:spPr/>
        <p:txBody>
          <a:bodyPr/>
          <a:lstStyle/>
          <a:p>
            <a:r>
              <a:rPr lang="en-US" smtClean="0"/>
              <a:t>Law Enforcement Confidential</a:t>
            </a:r>
            <a:endParaRPr lang="en-US"/>
          </a:p>
        </p:txBody>
      </p:sp>
      <p:sp>
        <p:nvSpPr>
          <p:cNvPr id="7" name="Slide Number Placeholder 6"/>
          <p:cNvSpPr>
            <a:spLocks noGrp="1"/>
          </p:cNvSpPr>
          <p:nvPr>
            <p:ph type="sldNum" sz="quarter" idx="12"/>
          </p:nvPr>
        </p:nvSpPr>
        <p:spPr/>
        <p:txBody>
          <a:bodyPr/>
          <a:lstStyle/>
          <a:p>
            <a:fld id="{A46A7FD1-EE03-4288-AAF4-18963DD83AF0}" type="slidenum">
              <a:rPr lang="en-US" smtClean="0"/>
              <a:pPr/>
              <a:t>‹#›</a:t>
            </a:fld>
            <a:endParaRPr lang="en-US"/>
          </a:p>
        </p:txBody>
      </p:sp>
    </p:spTree>
    <p:extLst>
      <p:ext uri="{BB962C8B-B14F-4D97-AF65-F5344CB8AC3E}">
        <p14:creationId xmlns:p14="http://schemas.microsoft.com/office/powerpoint/2010/main" val="3212327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EAC362-10A4-4F0E-897C-8DC6D403EDF9}" type="datetime1">
              <a:rPr lang="en-US" smtClean="0"/>
              <a:pPr/>
              <a:t>8/4/2016</a:t>
            </a:fld>
            <a:endParaRPr lang="en-US"/>
          </a:p>
        </p:txBody>
      </p:sp>
      <p:sp>
        <p:nvSpPr>
          <p:cNvPr id="6" name="Footer Placeholder 5"/>
          <p:cNvSpPr>
            <a:spLocks noGrp="1"/>
          </p:cNvSpPr>
          <p:nvPr>
            <p:ph type="ftr" sz="quarter" idx="11"/>
          </p:nvPr>
        </p:nvSpPr>
        <p:spPr/>
        <p:txBody>
          <a:bodyPr/>
          <a:lstStyle/>
          <a:p>
            <a:r>
              <a:rPr lang="en-US" smtClean="0"/>
              <a:t>Law Enforcement Confidential</a:t>
            </a:r>
            <a:endParaRPr lang="en-US"/>
          </a:p>
        </p:txBody>
      </p:sp>
      <p:sp>
        <p:nvSpPr>
          <p:cNvPr id="7" name="Slide Number Placeholder 6"/>
          <p:cNvSpPr>
            <a:spLocks noGrp="1"/>
          </p:cNvSpPr>
          <p:nvPr>
            <p:ph type="sldNum" sz="quarter" idx="12"/>
          </p:nvPr>
        </p:nvSpPr>
        <p:spPr/>
        <p:txBody>
          <a:bodyPr/>
          <a:lstStyle/>
          <a:p>
            <a:fld id="{A46A7FD1-EE03-4288-AAF4-18963DD83AF0}" type="slidenum">
              <a:rPr lang="en-US" smtClean="0"/>
              <a:pPr/>
              <a:t>‹#›</a:t>
            </a:fld>
            <a:endParaRPr lang="en-US"/>
          </a:p>
        </p:txBody>
      </p:sp>
    </p:spTree>
    <p:extLst>
      <p:ext uri="{BB962C8B-B14F-4D97-AF65-F5344CB8AC3E}">
        <p14:creationId xmlns:p14="http://schemas.microsoft.com/office/powerpoint/2010/main" val="1847616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9C2FAF-AAB2-458B-9929-F92356FD3559}" type="datetime1">
              <a:rPr lang="en-US" smtClean="0"/>
              <a:pPr/>
              <a:t>8/4/2016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Law Enforcement Confidential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6A7FD1-EE03-4288-AAF4-18963DD83AF0}" type="slidenum">
              <a:rPr lang="en-US" smtClean="0"/>
              <a:pPr/>
              <a:t>‹#›</a:t>
            </a:fld>
            <a:endParaRPr lang="en-US"/>
          </a:p>
        </p:txBody>
      </p:sp>
    </p:spTree>
    <p:extLst>
      <p:ext uri="{BB962C8B-B14F-4D97-AF65-F5344CB8AC3E}">
        <p14:creationId xmlns:p14="http://schemas.microsoft.com/office/powerpoint/2010/main" val="3583351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E1C2EE-426F-44A3-9359-44114C1A954B}" type="datetime1">
              <a:rPr lang="en-US" smtClean="0">
                <a:solidFill>
                  <a:prstClr val="black">
                    <a:tint val="75000"/>
                  </a:prstClr>
                </a:solidFill>
              </a:rPr>
              <a:pPr/>
              <a:t>8/4/2016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Law Enforcement Confidential</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F25F6-FE55-4EE7-9DF4-61E04936BE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77686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664E4C-F0F0-4C92-BDF5-3C296B275D6B}" type="datetime1">
              <a:rPr lang="en-US" smtClean="0">
                <a:solidFill>
                  <a:prstClr val="black">
                    <a:tint val="75000"/>
                  </a:prstClr>
                </a:solidFill>
              </a:rPr>
              <a:pPr/>
              <a:t>8/4/2016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Law Enforcement Confidential</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6A7FD1-EE03-4288-AAF4-18963DD83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18081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3.xml"/><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46.xml"/><Relationship Id="rId1" Type="http://schemas.openxmlformats.org/officeDocument/2006/relationships/slideLayout" Target="../slideLayouts/slideLayout2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23.xml"/><Relationship Id="rId4" Type="http://schemas.openxmlformats.org/officeDocument/2006/relationships/image" Target="../media/image2.jpeg"/></Relationships>
</file>

<file path=ppt/slides/_rels/slide5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43000" y="2362200"/>
            <a:ext cx="7315200" cy="2677656"/>
          </a:xfrm>
          <a:prstGeom prst="rect">
            <a:avLst/>
          </a:prstGeom>
          <a:noFill/>
        </p:spPr>
        <p:txBody>
          <a:bodyPr wrap="square" rtlCol="0">
            <a:spAutoFit/>
          </a:bodyPr>
          <a:lstStyle/>
          <a:p>
            <a:endParaRPr lang="en-US" sz="32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en-US" sz="32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40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Overview of the SEC and </a:t>
            </a:r>
          </a:p>
          <a:p>
            <a:pPr algn="ctr"/>
            <a:r>
              <a:rPr lang="en-US" sz="40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the Fort Worth Regional Office</a:t>
            </a:r>
          </a:p>
          <a:p>
            <a:endParaRPr lang="en-US" sz="24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Picture 7" descr="600px-United_States_Securities_and_Exchange_Commission_svg"/>
          <p:cNvPicPr>
            <a:picLocks noChangeAspect="1" noChangeArrowheads="1"/>
          </p:cNvPicPr>
          <p:nvPr/>
        </p:nvPicPr>
        <p:blipFill>
          <a:blip r:embed="rId3" cstate="print"/>
          <a:srcRect/>
          <a:stretch>
            <a:fillRect/>
          </a:stretch>
        </p:blipFill>
        <p:spPr bwMode="auto">
          <a:xfrm>
            <a:off x="381000" y="5791200"/>
            <a:ext cx="1066800" cy="914400"/>
          </a:xfrm>
          <a:prstGeom prst="rect">
            <a:avLst/>
          </a:prstGeom>
          <a:noFill/>
        </p:spPr>
      </p:pic>
      <p:pic>
        <p:nvPicPr>
          <p:cNvPr id="7" name="Picture 6" descr="2011_09_19_16_16_350001.jpg"/>
          <p:cNvPicPr>
            <a:picLocks noChangeAspect="1"/>
          </p:cNvPicPr>
          <p:nvPr/>
        </p:nvPicPr>
        <p:blipFill>
          <a:blip r:embed="rId4" cstate="print"/>
          <a:stretch>
            <a:fillRect/>
          </a:stretch>
        </p:blipFill>
        <p:spPr>
          <a:xfrm>
            <a:off x="0" y="1"/>
            <a:ext cx="9144000" cy="2362200"/>
          </a:xfrm>
          <a:prstGeom prst="rect">
            <a:avLst/>
          </a:prstGeom>
        </p:spPr>
      </p:pic>
      <p:sp>
        <p:nvSpPr>
          <p:cNvPr id="3" name="Slide Number Placeholder 2"/>
          <p:cNvSpPr>
            <a:spLocks noGrp="1"/>
          </p:cNvSpPr>
          <p:nvPr>
            <p:ph type="sldNum" sz="quarter" idx="12"/>
          </p:nvPr>
        </p:nvSpPr>
        <p:spPr/>
        <p:txBody>
          <a:bodyPr/>
          <a:lstStyle/>
          <a:p>
            <a:fld id="{A46A7FD1-EE03-4288-AAF4-18963DD83AF0}" type="slidenum">
              <a:rPr lang="en-US" smtClean="0"/>
              <a:pPr/>
              <a:t>1</a:t>
            </a:fld>
            <a:endParaRPr lang="en-US"/>
          </a:p>
        </p:txBody>
      </p:sp>
    </p:spTree>
    <p:extLst>
      <p:ext uri="{BB962C8B-B14F-4D97-AF65-F5344CB8AC3E}">
        <p14:creationId xmlns:p14="http://schemas.microsoft.com/office/powerpoint/2010/main" val="11244579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effectLst>
                  <a:outerShdw blurRad="38100" dist="38100" dir="2700000" algn="tl">
                    <a:srgbClr val="000000">
                      <a:alpha val="43137"/>
                    </a:srgbClr>
                  </a:outerShdw>
                </a:effectLst>
                <a:latin typeface="Times New Roman" pitchFamily="18" charset="0"/>
                <a:cs typeface="Times New Roman" pitchFamily="18" charset="0"/>
              </a:rPr>
              <a:t>Overview of the SEC</a:t>
            </a:r>
          </a:p>
        </p:txBody>
      </p:sp>
      <p:sp>
        <p:nvSpPr>
          <p:cNvPr id="7" name="Rectangle 6"/>
          <p:cNvSpPr/>
          <p:nvPr/>
        </p:nvSpPr>
        <p:spPr>
          <a:xfrm>
            <a:off x="152400" y="1371600"/>
            <a:ext cx="86868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447800"/>
            <a:ext cx="8686800" cy="76200"/>
          </a:xfrm>
          <a:prstGeom prst="rect">
            <a:avLst/>
          </a:prstGeom>
          <a:solidFill>
            <a:schemeClr val="bg2">
              <a:lumMod val="1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7" descr="600px-United_States_Securities_and_Exchange_Commission_svg"/>
          <p:cNvPicPr>
            <a:picLocks noChangeAspect="1" noChangeArrowheads="1"/>
          </p:cNvPicPr>
          <p:nvPr/>
        </p:nvPicPr>
        <p:blipFill>
          <a:blip r:embed="rId3" cstate="print"/>
          <a:srcRect/>
          <a:stretch>
            <a:fillRect/>
          </a:stretch>
        </p:blipFill>
        <p:spPr bwMode="auto">
          <a:xfrm>
            <a:off x="228600" y="5638800"/>
            <a:ext cx="1066800" cy="1066800"/>
          </a:xfrm>
          <a:prstGeom prst="rect">
            <a:avLst/>
          </a:prstGeom>
          <a:noFill/>
        </p:spPr>
      </p:pic>
      <p:sp>
        <p:nvSpPr>
          <p:cNvPr id="12" name="Rectangle 11"/>
          <p:cNvSpPr/>
          <p:nvPr/>
        </p:nvSpPr>
        <p:spPr>
          <a:xfrm>
            <a:off x="1219200" y="1981200"/>
            <a:ext cx="6477000" cy="4001095"/>
          </a:xfrm>
          <a:prstGeom prst="rect">
            <a:avLst/>
          </a:prstGeom>
        </p:spPr>
        <p:txBody>
          <a:bodyPr wrap="square">
            <a:spAutoFit/>
          </a:bodyPr>
          <a:lstStyle/>
          <a:p>
            <a:r>
              <a:rPr lang="en-US" b="1" dirty="0" smtClean="0">
                <a:latin typeface="Times New Roman" pitchFamily="18" charset="0"/>
                <a:cs typeface="Times New Roman" pitchFamily="18" charset="0"/>
              </a:rPr>
              <a:t>Five Divisions:</a:t>
            </a:r>
          </a:p>
          <a:p>
            <a:pPr marL="742950" lvl="1" indent="-285750">
              <a:buFont typeface="Arial" pitchFamily="34" charset="0"/>
              <a:buChar char="•"/>
            </a:pPr>
            <a:r>
              <a:rPr lang="en-US" dirty="0" smtClean="0">
                <a:latin typeface="Times New Roman" pitchFamily="18" charset="0"/>
                <a:cs typeface="Times New Roman" pitchFamily="18" charset="0"/>
              </a:rPr>
              <a:t>Corporation Finance</a:t>
            </a:r>
          </a:p>
          <a:p>
            <a:pPr marL="1200150" lvl="2" indent="-285750">
              <a:buFont typeface="Arial" pitchFamily="34" charset="0"/>
              <a:buChar char="•"/>
            </a:pPr>
            <a:r>
              <a:rPr lang="en-US" sz="1600" dirty="0" smtClean="0">
                <a:latin typeface="Times New Roman" pitchFamily="18" charset="0"/>
                <a:cs typeface="Times New Roman" pitchFamily="18" charset="0"/>
              </a:rPr>
              <a:t>Offerings </a:t>
            </a:r>
            <a:r>
              <a:rPr lang="en-US" sz="1600" dirty="0">
                <a:latin typeface="Times New Roman" pitchFamily="18" charset="0"/>
                <a:cs typeface="Times New Roman" pitchFamily="18" charset="0"/>
              </a:rPr>
              <a:t>(</a:t>
            </a:r>
            <a:r>
              <a:rPr lang="en-US" sz="1600" dirty="0" smtClean="0">
                <a:latin typeface="Times New Roman" pitchFamily="18" charset="0"/>
                <a:cs typeface="Times New Roman" pitchFamily="18" charset="0"/>
              </a:rPr>
              <a:t>issuers)</a:t>
            </a:r>
          </a:p>
          <a:p>
            <a:pPr marL="1200150" lvl="2" indent="-285750">
              <a:buFont typeface="Arial" pitchFamily="34" charset="0"/>
              <a:buChar char="•"/>
            </a:pPr>
            <a:r>
              <a:rPr lang="en-US" sz="1600" dirty="0" smtClean="0">
                <a:latin typeface="Times New Roman" pitchFamily="18" charset="0"/>
                <a:cs typeface="Times New Roman" pitchFamily="18" charset="0"/>
              </a:rPr>
              <a:t>Public </a:t>
            </a:r>
            <a:r>
              <a:rPr lang="en-US" sz="1600" dirty="0">
                <a:latin typeface="Times New Roman" pitchFamily="18" charset="0"/>
                <a:cs typeface="Times New Roman" pitchFamily="18" charset="0"/>
              </a:rPr>
              <a:t>companies</a:t>
            </a:r>
          </a:p>
          <a:p>
            <a:pPr marL="742950" lvl="1" indent="-285750">
              <a:buFont typeface="Arial" pitchFamily="34" charset="0"/>
              <a:buChar char="•"/>
            </a:pPr>
            <a:r>
              <a:rPr lang="en-US" b="1" dirty="0" smtClean="0">
                <a:latin typeface="Times New Roman" pitchFamily="18" charset="0"/>
                <a:cs typeface="Times New Roman" pitchFamily="18" charset="0"/>
              </a:rPr>
              <a:t>Enforcement</a:t>
            </a:r>
          </a:p>
          <a:p>
            <a:pPr marL="1200150" lvl="2" indent="-285750">
              <a:buFont typeface="Arial" pitchFamily="34" charset="0"/>
              <a:buChar char="•"/>
            </a:pPr>
            <a:r>
              <a:rPr lang="en-US" sz="1600" dirty="0" smtClean="0">
                <a:latin typeface="Times New Roman" pitchFamily="18" charset="0"/>
                <a:cs typeface="Times New Roman" pitchFamily="18" charset="0"/>
              </a:rPr>
              <a:t>All registrants</a:t>
            </a:r>
          </a:p>
          <a:p>
            <a:pPr marL="742950" lvl="1" indent="-285750">
              <a:buFont typeface="Arial" pitchFamily="34" charset="0"/>
              <a:buChar char="•"/>
            </a:pPr>
            <a:r>
              <a:rPr lang="en-US" dirty="0" smtClean="0">
                <a:latin typeface="Times New Roman" pitchFamily="18" charset="0"/>
                <a:cs typeface="Times New Roman" pitchFamily="18" charset="0"/>
              </a:rPr>
              <a:t>Investment Management</a:t>
            </a:r>
          </a:p>
          <a:p>
            <a:pPr marL="1200150" lvl="2" indent="-285750">
              <a:buFont typeface="Arial" pitchFamily="34" charset="0"/>
              <a:buChar char="•"/>
            </a:pPr>
            <a:r>
              <a:rPr lang="en-US" sz="1600" dirty="0" smtClean="0">
                <a:latin typeface="Times New Roman" pitchFamily="18" charset="0"/>
                <a:cs typeface="Times New Roman" pitchFamily="18" charset="0"/>
              </a:rPr>
              <a:t>Investment Advisers</a:t>
            </a:r>
          </a:p>
          <a:p>
            <a:pPr marL="1200150" lvl="2" indent="-285750">
              <a:buFont typeface="Arial" pitchFamily="34" charset="0"/>
              <a:buChar char="•"/>
            </a:pPr>
            <a:r>
              <a:rPr lang="en-US" sz="1600" dirty="0" smtClean="0">
                <a:latin typeface="Times New Roman" pitchFamily="18" charset="0"/>
                <a:cs typeface="Times New Roman" pitchFamily="18" charset="0"/>
              </a:rPr>
              <a:t>Investment </a:t>
            </a:r>
            <a:r>
              <a:rPr lang="en-US" sz="1600" dirty="0">
                <a:latin typeface="Times New Roman" pitchFamily="18" charset="0"/>
                <a:cs typeface="Times New Roman" pitchFamily="18" charset="0"/>
              </a:rPr>
              <a:t>Companies </a:t>
            </a:r>
          </a:p>
          <a:p>
            <a:pPr marL="742950" lvl="1" indent="-285750">
              <a:buFont typeface="Arial" pitchFamily="34" charset="0"/>
              <a:buChar char="•"/>
            </a:pPr>
            <a:r>
              <a:rPr lang="en-US" dirty="0" smtClean="0">
                <a:latin typeface="Times New Roman" pitchFamily="18" charset="0"/>
                <a:cs typeface="Times New Roman" pitchFamily="18" charset="0"/>
              </a:rPr>
              <a:t>Trading </a:t>
            </a:r>
            <a:r>
              <a:rPr lang="en-US" dirty="0">
                <a:latin typeface="Times New Roman" pitchFamily="18" charset="0"/>
                <a:cs typeface="Times New Roman" pitchFamily="18" charset="0"/>
              </a:rPr>
              <a:t>and </a:t>
            </a:r>
            <a:r>
              <a:rPr lang="en-US" dirty="0" smtClean="0">
                <a:latin typeface="Times New Roman" pitchFamily="18" charset="0"/>
                <a:cs typeface="Times New Roman" pitchFamily="18" charset="0"/>
              </a:rPr>
              <a:t>Markets</a:t>
            </a:r>
          </a:p>
          <a:p>
            <a:pPr marL="1200150" lvl="2" indent="-285750">
              <a:buFont typeface="Arial" pitchFamily="34" charset="0"/>
              <a:buChar char="•"/>
            </a:pPr>
            <a:r>
              <a:rPr lang="en-US" sz="1600" dirty="0" smtClean="0">
                <a:latin typeface="Times New Roman" pitchFamily="18" charset="0"/>
                <a:cs typeface="Times New Roman" pitchFamily="18" charset="0"/>
              </a:rPr>
              <a:t>Broker-Dealers</a:t>
            </a:r>
          </a:p>
          <a:p>
            <a:pPr marL="1200150" lvl="2" indent="-285750">
              <a:buFont typeface="Arial" pitchFamily="34" charset="0"/>
              <a:buChar char="•"/>
            </a:pPr>
            <a:r>
              <a:rPr lang="en-US" sz="1600" dirty="0" smtClean="0">
                <a:latin typeface="Times New Roman" pitchFamily="18" charset="0"/>
                <a:cs typeface="Times New Roman" pitchFamily="18" charset="0"/>
              </a:rPr>
              <a:t>SRO’s </a:t>
            </a:r>
          </a:p>
          <a:p>
            <a:pPr marL="1200150" lvl="2" indent="-285750">
              <a:buFont typeface="Arial" pitchFamily="34" charset="0"/>
              <a:buChar char="•"/>
            </a:pPr>
            <a:r>
              <a:rPr lang="en-US" sz="1600" dirty="0" smtClean="0">
                <a:latin typeface="Times New Roman" pitchFamily="18" charset="0"/>
                <a:cs typeface="Times New Roman" pitchFamily="18" charset="0"/>
              </a:rPr>
              <a:t>Transfer </a:t>
            </a:r>
            <a:r>
              <a:rPr lang="en-US" sz="1600" dirty="0">
                <a:latin typeface="Times New Roman" pitchFamily="18" charset="0"/>
                <a:cs typeface="Times New Roman" pitchFamily="18" charset="0"/>
              </a:rPr>
              <a:t>Agents</a:t>
            </a:r>
          </a:p>
          <a:p>
            <a:pPr marL="742950" lvl="1" indent="-285750">
              <a:buFont typeface="Arial" pitchFamily="34" charset="0"/>
              <a:buChar char="•"/>
            </a:pPr>
            <a:r>
              <a:rPr lang="en-US" dirty="0" smtClean="0">
                <a:latin typeface="Times New Roman" pitchFamily="18" charset="0"/>
                <a:cs typeface="Times New Roman" pitchFamily="18" charset="0"/>
              </a:rPr>
              <a:t>Economic and Risk Analysis</a:t>
            </a:r>
          </a:p>
          <a:p>
            <a:pPr marL="285750" indent="-285750">
              <a:buFont typeface="Arial" pitchFamily="34" charset="0"/>
              <a:buChar char="•"/>
            </a:pPr>
            <a:endParaRPr lang="en-US" dirty="0" smtClean="0"/>
          </a:p>
        </p:txBody>
      </p:sp>
      <p:sp>
        <p:nvSpPr>
          <p:cNvPr id="3" name="Slide Number Placeholder 2"/>
          <p:cNvSpPr>
            <a:spLocks noGrp="1"/>
          </p:cNvSpPr>
          <p:nvPr>
            <p:ph type="sldNum" sz="quarter" idx="12"/>
          </p:nvPr>
        </p:nvSpPr>
        <p:spPr/>
        <p:txBody>
          <a:bodyPr/>
          <a:lstStyle/>
          <a:p>
            <a:fld id="{A7CF25F6-FE55-4EE7-9DF4-61E04936BE8D}" type="slidenum">
              <a:rPr lang="en-US" smtClean="0"/>
              <a:pPr/>
              <a:t>10</a:t>
            </a:fld>
            <a:endParaRPr lang="en-US"/>
          </a:p>
        </p:txBody>
      </p:sp>
    </p:spTree>
    <p:extLst>
      <p:ext uri="{BB962C8B-B14F-4D97-AF65-F5344CB8AC3E}">
        <p14:creationId xmlns:p14="http://schemas.microsoft.com/office/powerpoint/2010/main" val="17890035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effectLst>
                  <a:outerShdw blurRad="38100" dist="38100" dir="2700000" algn="tl">
                    <a:srgbClr val="000000">
                      <a:alpha val="43137"/>
                    </a:srgbClr>
                  </a:outerShdw>
                </a:effectLst>
                <a:latin typeface="Times New Roman" pitchFamily="18" charset="0"/>
                <a:cs typeface="Times New Roman" pitchFamily="18" charset="0"/>
              </a:rPr>
              <a:t>Overview of the SEC</a:t>
            </a:r>
          </a:p>
        </p:txBody>
      </p:sp>
      <p:sp>
        <p:nvSpPr>
          <p:cNvPr id="7" name="Rectangle 6"/>
          <p:cNvSpPr/>
          <p:nvPr/>
        </p:nvSpPr>
        <p:spPr>
          <a:xfrm>
            <a:off x="152400" y="1371600"/>
            <a:ext cx="86868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447800"/>
            <a:ext cx="8686800" cy="76200"/>
          </a:xfrm>
          <a:prstGeom prst="rect">
            <a:avLst/>
          </a:prstGeom>
          <a:solidFill>
            <a:schemeClr val="bg2">
              <a:lumMod val="1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7" descr="600px-United_States_Securities_and_Exchange_Commission_svg"/>
          <p:cNvPicPr>
            <a:picLocks noChangeAspect="1" noChangeArrowheads="1"/>
          </p:cNvPicPr>
          <p:nvPr/>
        </p:nvPicPr>
        <p:blipFill>
          <a:blip r:embed="rId3" cstate="print"/>
          <a:srcRect/>
          <a:stretch>
            <a:fillRect/>
          </a:stretch>
        </p:blipFill>
        <p:spPr bwMode="auto">
          <a:xfrm>
            <a:off x="228600" y="5638800"/>
            <a:ext cx="1066800" cy="1066800"/>
          </a:xfrm>
          <a:prstGeom prst="rect">
            <a:avLst/>
          </a:prstGeom>
          <a:noFill/>
        </p:spPr>
      </p:pic>
      <p:sp>
        <p:nvSpPr>
          <p:cNvPr id="12" name="Rectangle 11"/>
          <p:cNvSpPr/>
          <p:nvPr/>
        </p:nvSpPr>
        <p:spPr>
          <a:xfrm>
            <a:off x="1219200" y="1981200"/>
            <a:ext cx="6477000" cy="2862322"/>
          </a:xfrm>
          <a:prstGeom prst="rect">
            <a:avLst/>
          </a:prstGeom>
        </p:spPr>
        <p:txBody>
          <a:bodyPr wrap="square">
            <a:spAutoFit/>
          </a:bodyPr>
          <a:lstStyle/>
          <a:p>
            <a:r>
              <a:rPr lang="en-US" b="1" dirty="0" smtClean="0"/>
              <a:t>Eight Offices:</a:t>
            </a:r>
          </a:p>
          <a:p>
            <a:endParaRPr lang="en-US" b="1" dirty="0"/>
          </a:p>
          <a:p>
            <a:pPr marL="742950" lvl="1" indent="-285750">
              <a:buFont typeface="Arial" pitchFamily="34" charset="0"/>
              <a:buChar char="•"/>
            </a:pPr>
            <a:r>
              <a:rPr lang="en-US" b="1" dirty="0"/>
              <a:t>Compliance, Inspections and Examinations</a:t>
            </a:r>
          </a:p>
          <a:p>
            <a:pPr marL="742950" lvl="1" indent="-285750">
              <a:buFont typeface="Arial" pitchFamily="34" charset="0"/>
              <a:buChar char="•"/>
            </a:pPr>
            <a:r>
              <a:rPr lang="en-US" dirty="0"/>
              <a:t>Investor Education and Advocacy</a:t>
            </a:r>
          </a:p>
          <a:p>
            <a:pPr marL="742950" lvl="1" indent="-285750">
              <a:buFont typeface="Arial" pitchFamily="34" charset="0"/>
              <a:buChar char="•"/>
            </a:pPr>
            <a:r>
              <a:rPr lang="en-US" dirty="0"/>
              <a:t>Chief Accountant</a:t>
            </a:r>
          </a:p>
          <a:p>
            <a:pPr marL="742950" lvl="1" indent="-285750">
              <a:buFont typeface="Arial" pitchFamily="34" charset="0"/>
              <a:buChar char="•"/>
            </a:pPr>
            <a:r>
              <a:rPr lang="en-US" dirty="0"/>
              <a:t>Secretary</a:t>
            </a:r>
          </a:p>
          <a:p>
            <a:pPr marL="742950" lvl="1" indent="-285750">
              <a:buFont typeface="Arial" pitchFamily="34" charset="0"/>
              <a:buChar char="•"/>
            </a:pPr>
            <a:r>
              <a:rPr lang="en-US" dirty="0"/>
              <a:t>General Counsel</a:t>
            </a:r>
          </a:p>
          <a:p>
            <a:pPr marL="742950" lvl="1" indent="-285750">
              <a:buFont typeface="Arial" pitchFamily="34" charset="0"/>
              <a:buChar char="•"/>
            </a:pPr>
            <a:r>
              <a:rPr lang="en-US" dirty="0"/>
              <a:t>International Affairs</a:t>
            </a:r>
          </a:p>
          <a:p>
            <a:pPr marL="742950" lvl="1" indent="-285750">
              <a:buFont typeface="Arial" pitchFamily="34" charset="0"/>
              <a:buChar char="•"/>
            </a:pPr>
            <a:r>
              <a:rPr lang="en-US" dirty="0"/>
              <a:t>Administrative Law Judges</a:t>
            </a:r>
          </a:p>
          <a:p>
            <a:pPr marL="742950" lvl="1" indent="-285750">
              <a:buFont typeface="Arial" pitchFamily="34" charset="0"/>
              <a:buChar char="•"/>
            </a:pPr>
            <a:r>
              <a:rPr lang="en-US" dirty="0"/>
              <a:t>Legislative and Public Affairs</a:t>
            </a:r>
          </a:p>
        </p:txBody>
      </p:sp>
      <p:sp>
        <p:nvSpPr>
          <p:cNvPr id="3" name="Slide Number Placeholder 2"/>
          <p:cNvSpPr>
            <a:spLocks noGrp="1"/>
          </p:cNvSpPr>
          <p:nvPr>
            <p:ph type="sldNum" sz="quarter" idx="12"/>
          </p:nvPr>
        </p:nvSpPr>
        <p:spPr/>
        <p:txBody>
          <a:bodyPr/>
          <a:lstStyle/>
          <a:p>
            <a:fld id="{A7CF25F6-FE55-4EE7-9DF4-61E04936BE8D}" type="slidenum">
              <a:rPr lang="en-US" smtClean="0"/>
              <a:pPr/>
              <a:t>11</a:t>
            </a:fld>
            <a:endParaRPr lang="en-US"/>
          </a:p>
        </p:txBody>
      </p:sp>
    </p:spTree>
    <p:extLst>
      <p:ext uri="{BB962C8B-B14F-4D97-AF65-F5344CB8AC3E}">
        <p14:creationId xmlns:p14="http://schemas.microsoft.com/office/powerpoint/2010/main" val="30516002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effectLst>
                  <a:outerShdw blurRad="38100" dist="38100" dir="2700000" algn="tl">
                    <a:srgbClr val="000000">
                      <a:alpha val="43137"/>
                    </a:srgbClr>
                  </a:outerShdw>
                </a:effectLst>
                <a:latin typeface="Times New Roman" pitchFamily="18" charset="0"/>
                <a:cs typeface="Times New Roman" pitchFamily="18" charset="0"/>
              </a:rPr>
              <a:t>Overview of the SEC</a:t>
            </a:r>
          </a:p>
        </p:txBody>
      </p:sp>
      <p:sp>
        <p:nvSpPr>
          <p:cNvPr id="7" name="Rectangle 6"/>
          <p:cNvSpPr/>
          <p:nvPr/>
        </p:nvSpPr>
        <p:spPr>
          <a:xfrm>
            <a:off x="152400" y="1371600"/>
            <a:ext cx="86868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447800"/>
            <a:ext cx="8686800" cy="76200"/>
          </a:xfrm>
          <a:prstGeom prst="rect">
            <a:avLst/>
          </a:prstGeom>
          <a:solidFill>
            <a:schemeClr val="bg2">
              <a:lumMod val="1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7" descr="600px-United_States_Securities_and_Exchange_Commission_svg"/>
          <p:cNvPicPr>
            <a:picLocks noChangeAspect="1" noChangeArrowheads="1"/>
          </p:cNvPicPr>
          <p:nvPr/>
        </p:nvPicPr>
        <p:blipFill>
          <a:blip r:embed="rId3" cstate="print"/>
          <a:srcRect/>
          <a:stretch>
            <a:fillRect/>
          </a:stretch>
        </p:blipFill>
        <p:spPr bwMode="auto">
          <a:xfrm>
            <a:off x="228600" y="5638800"/>
            <a:ext cx="1066800" cy="1066800"/>
          </a:xfrm>
          <a:prstGeom prst="rect">
            <a:avLst/>
          </a:prstGeom>
          <a:noFill/>
        </p:spPr>
      </p:pic>
      <p:sp>
        <p:nvSpPr>
          <p:cNvPr id="12" name="Rectangle 11"/>
          <p:cNvSpPr/>
          <p:nvPr/>
        </p:nvSpPr>
        <p:spPr>
          <a:xfrm>
            <a:off x="1219200" y="1981200"/>
            <a:ext cx="6477000" cy="4216539"/>
          </a:xfrm>
          <a:prstGeom prst="rect">
            <a:avLst/>
          </a:prstGeom>
        </p:spPr>
        <p:txBody>
          <a:bodyPr wrap="square">
            <a:spAutoFit/>
          </a:bodyPr>
          <a:lstStyle/>
          <a:p>
            <a:r>
              <a:rPr lang="en-US" b="1" dirty="0" smtClean="0">
                <a:latin typeface="Times New Roman" pitchFamily="18" charset="0"/>
                <a:cs typeface="Times New Roman" pitchFamily="18" charset="0"/>
              </a:rPr>
              <a:t>Eleven Regional Offices:</a:t>
            </a:r>
          </a:p>
          <a:p>
            <a:endParaRPr lang="en-US" b="1" dirty="0" smtClean="0">
              <a:latin typeface="Times New Roman" pitchFamily="18" charset="0"/>
              <a:cs typeface="Times New Roman" pitchFamily="18" charset="0"/>
            </a:endParaRPr>
          </a:p>
          <a:p>
            <a:pPr marL="742950" lvl="1" indent="-285750">
              <a:buFont typeface="Arial" pitchFamily="34" charset="0"/>
              <a:buChar char="•"/>
            </a:pPr>
            <a:r>
              <a:rPr lang="en-US" dirty="0" smtClean="0">
                <a:latin typeface="Times New Roman" pitchFamily="18" charset="0"/>
                <a:cs typeface="Times New Roman" pitchFamily="18" charset="0"/>
              </a:rPr>
              <a:t>New York</a:t>
            </a:r>
          </a:p>
          <a:p>
            <a:pPr marL="742950" lvl="1" indent="-285750">
              <a:buFont typeface="Arial" pitchFamily="34" charset="0"/>
              <a:buChar char="•"/>
            </a:pPr>
            <a:r>
              <a:rPr lang="en-US" dirty="0" smtClean="0">
                <a:latin typeface="Times New Roman" pitchFamily="18" charset="0"/>
                <a:cs typeface="Times New Roman" pitchFamily="18" charset="0"/>
              </a:rPr>
              <a:t>Boston</a:t>
            </a:r>
          </a:p>
          <a:p>
            <a:pPr marL="742950" lvl="1" indent="-285750">
              <a:buFont typeface="Arial" pitchFamily="34" charset="0"/>
              <a:buChar char="•"/>
            </a:pPr>
            <a:r>
              <a:rPr lang="en-US" dirty="0" smtClean="0">
                <a:latin typeface="Times New Roman" pitchFamily="18" charset="0"/>
                <a:cs typeface="Times New Roman" pitchFamily="18" charset="0"/>
              </a:rPr>
              <a:t>Philadelphia</a:t>
            </a:r>
          </a:p>
          <a:p>
            <a:pPr marL="742950" lvl="1" indent="-285750">
              <a:buFont typeface="Arial" pitchFamily="34" charset="0"/>
              <a:buChar char="•"/>
            </a:pPr>
            <a:r>
              <a:rPr lang="en-US" dirty="0" smtClean="0">
                <a:latin typeface="Times New Roman" pitchFamily="18" charset="0"/>
                <a:cs typeface="Times New Roman" pitchFamily="18" charset="0"/>
              </a:rPr>
              <a:t>Denver </a:t>
            </a:r>
          </a:p>
          <a:p>
            <a:pPr marL="742950" lvl="1" indent="-285750">
              <a:buFont typeface="Arial" pitchFamily="34" charset="0"/>
              <a:buChar char="•"/>
            </a:pPr>
            <a:r>
              <a:rPr lang="en-US" b="1" dirty="0" smtClean="0">
                <a:latin typeface="Times New Roman" pitchFamily="18" charset="0"/>
                <a:cs typeface="Times New Roman" pitchFamily="18" charset="0"/>
              </a:rPr>
              <a:t>Fort Worth</a:t>
            </a:r>
          </a:p>
          <a:p>
            <a:pPr marL="742950" lvl="1" indent="-285750">
              <a:buFont typeface="Arial" pitchFamily="34" charset="0"/>
              <a:buChar char="•"/>
            </a:pPr>
            <a:r>
              <a:rPr lang="en-US" dirty="0" smtClean="0">
                <a:latin typeface="Times New Roman" pitchFamily="18" charset="0"/>
                <a:cs typeface="Times New Roman" pitchFamily="18" charset="0"/>
              </a:rPr>
              <a:t>Salt Lake</a:t>
            </a:r>
          </a:p>
          <a:p>
            <a:pPr marL="742950" lvl="1" indent="-285750">
              <a:buFont typeface="Arial" pitchFamily="34" charset="0"/>
              <a:buChar char="•"/>
            </a:pPr>
            <a:r>
              <a:rPr lang="en-US" dirty="0" smtClean="0">
                <a:latin typeface="Times New Roman" pitchFamily="18" charset="0"/>
                <a:cs typeface="Times New Roman" pitchFamily="18" charset="0"/>
              </a:rPr>
              <a:t>Chicago</a:t>
            </a:r>
          </a:p>
          <a:p>
            <a:pPr marL="742950" lvl="1" indent="-285750">
              <a:buFont typeface="Arial" pitchFamily="34" charset="0"/>
              <a:buChar char="•"/>
            </a:pPr>
            <a:r>
              <a:rPr lang="en-US" dirty="0" smtClean="0">
                <a:latin typeface="Times New Roman" pitchFamily="18" charset="0"/>
                <a:cs typeface="Times New Roman" pitchFamily="18" charset="0"/>
              </a:rPr>
              <a:t>Los Angeles</a:t>
            </a:r>
          </a:p>
          <a:p>
            <a:pPr marL="742950" lvl="1" indent="-285750">
              <a:buFont typeface="Arial" pitchFamily="34" charset="0"/>
              <a:buChar char="•"/>
            </a:pPr>
            <a:r>
              <a:rPr lang="en-US" dirty="0" smtClean="0">
                <a:latin typeface="Times New Roman" pitchFamily="18" charset="0"/>
                <a:cs typeface="Times New Roman" pitchFamily="18" charset="0"/>
              </a:rPr>
              <a:t>San Francisco</a:t>
            </a:r>
          </a:p>
          <a:p>
            <a:pPr marL="742950" lvl="1" indent="-285750">
              <a:buFont typeface="Arial" pitchFamily="34" charset="0"/>
              <a:buChar char="•"/>
            </a:pPr>
            <a:r>
              <a:rPr lang="en-US" dirty="0" smtClean="0">
                <a:latin typeface="Times New Roman" pitchFamily="18" charset="0"/>
                <a:cs typeface="Times New Roman" pitchFamily="18" charset="0"/>
              </a:rPr>
              <a:t>Miami </a:t>
            </a:r>
          </a:p>
          <a:p>
            <a:pPr marL="742950" lvl="1" indent="-285750">
              <a:buFont typeface="Arial" pitchFamily="34" charset="0"/>
              <a:buChar char="•"/>
            </a:pPr>
            <a:r>
              <a:rPr lang="en-US" dirty="0" smtClean="0">
                <a:latin typeface="Times New Roman" pitchFamily="18" charset="0"/>
                <a:cs typeface="Times New Roman" pitchFamily="18" charset="0"/>
              </a:rPr>
              <a:t>Atlanta</a:t>
            </a:r>
          </a:p>
          <a:p>
            <a:pPr marL="285750" indent="-285750">
              <a:buFont typeface="Arial" pitchFamily="34" charset="0"/>
              <a:buChar char="•"/>
            </a:pPr>
            <a:endParaRPr lang="en-US" sz="1600" dirty="0">
              <a:latin typeface="Arial" charset="0"/>
            </a:endParaRPr>
          </a:p>
          <a:p>
            <a:pPr marL="742950" lvl="1" indent="-285750">
              <a:buFont typeface="Arial" pitchFamily="34" charset="0"/>
              <a:buChar char="•"/>
            </a:pPr>
            <a:endParaRPr lang="en-US" dirty="0"/>
          </a:p>
        </p:txBody>
      </p:sp>
      <p:sp>
        <p:nvSpPr>
          <p:cNvPr id="3" name="Slide Number Placeholder 2"/>
          <p:cNvSpPr>
            <a:spLocks noGrp="1"/>
          </p:cNvSpPr>
          <p:nvPr>
            <p:ph type="sldNum" sz="quarter" idx="12"/>
          </p:nvPr>
        </p:nvSpPr>
        <p:spPr/>
        <p:txBody>
          <a:bodyPr/>
          <a:lstStyle/>
          <a:p>
            <a:fld id="{A7CF25F6-FE55-4EE7-9DF4-61E04936BE8D}" type="slidenum">
              <a:rPr lang="en-US" smtClean="0"/>
              <a:pPr/>
              <a:t>12</a:t>
            </a:fld>
            <a:endParaRPr lang="en-US"/>
          </a:p>
        </p:txBody>
      </p:sp>
    </p:spTree>
    <p:extLst>
      <p:ext uri="{BB962C8B-B14F-4D97-AF65-F5344CB8AC3E}">
        <p14:creationId xmlns:p14="http://schemas.microsoft.com/office/powerpoint/2010/main" val="42331393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14400"/>
          </a:xfrm>
        </p:spPr>
        <p:txBody>
          <a:bodyPr>
            <a:normAutofit fontScale="90000"/>
          </a:bodyPr>
          <a:lstStyle/>
          <a:p>
            <a:pPr algn="l">
              <a:defRPr/>
            </a:pPr>
            <a:r>
              <a:rPr lang="en-US" dirty="0" smtClean="0">
                <a:latin typeface="Times New Roman" panose="02020603050405020304" pitchFamily="18" charset="0"/>
                <a:cs typeface="Times New Roman" panose="02020603050405020304" pitchFamily="18" charset="0"/>
              </a:rPr>
              <a:t>Overview of the SEC</a:t>
            </a:r>
            <a:br>
              <a:rPr lang="en-US" dirty="0" smtClean="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pic>
        <p:nvPicPr>
          <p:cNvPr id="717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905000"/>
            <a:ext cx="6858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A46A7FD1-EE03-4288-AAF4-18963DD83AF0}" type="slidenum">
              <a:rPr lang="en-US" smtClean="0"/>
              <a:pPr/>
              <a:t>13</a:t>
            </a:fld>
            <a:endParaRPr lang="en-US"/>
          </a:p>
        </p:txBody>
      </p:sp>
      <p:grpSp>
        <p:nvGrpSpPr>
          <p:cNvPr id="7" name="Group 6"/>
          <p:cNvGrpSpPr/>
          <p:nvPr/>
        </p:nvGrpSpPr>
        <p:grpSpPr>
          <a:xfrm>
            <a:off x="152400" y="1371600"/>
            <a:ext cx="8686800" cy="5334000"/>
            <a:chOff x="152400" y="1371600"/>
            <a:chExt cx="8686800" cy="5334000"/>
          </a:xfrm>
        </p:grpSpPr>
        <p:sp>
          <p:nvSpPr>
            <p:cNvPr id="8" name="Rectangle 7"/>
            <p:cNvSpPr/>
            <p:nvPr/>
          </p:nvSpPr>
          <p:spPr>
            <a:xfrm>
              <a:off x="152400" y="1371600"/>
              <a:ext cx="86868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52400" y="1447800"/>
              <a:ext cx="8686800" cy="76200"/>
            </a:xfrm>
            <a:prstGeom prst="rect">
              <a:avLst/>
            </a:prstGeom>
            <a:solidFill>
              <a:schemeClr val="bg2">
                <a:lumMod val="1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7" descr="600px-United_States_Securities_and_Exchange_Commission_svg"/>
            <p:cNvPicPr>
              <a:picLocks noChangeAspect="1" noChangeArrowheads="1"/>
            </p:cNvPicPr>
            <p:nvPr/>
          </p:nvPicPr>
          <p:blipFill>
            <a:blip r:embed="rId4" cstate="print"/>
            <a:srcRect/>
            <a:stretch>
              <a:fillRect/>
            </a:stretch>
          </p:blipFill>
          <p:spPr bwMode="auto">
            <a:xfrm>
              <a:off x="228600" y="5638800"/>
              <a:ext cx="1066800" cy="1066800"/>
            </a:xfrm>
            <a:prstGeom prst="rect">
              <a:avLst/>
            </a:prstGeom>
            <a:noFill/>
          </p:spPr>
        </p:pic>
      </p:grpSp>
    </p:spTree>
    <p:extLst>
      <p:ext uri="{BB962C8B-B14F-4D97-AF65-F5344CB8AC3E}">
        <p14:creationId xmlns:p14="http://schemas.microsoft.com/office/powerpoint/2010/main" val="42703231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effectLst>
                  <a:outerShdw blurRad="38100" dist="38100" dir="2700000" algn="tl">
                    <a:srgbClr val="000000">
                      <a:alpha val="43137"/>
                    </a:srgbClr>
                  </a:outerShdw>
                </a:effectLst>
                <a:latin typeface="Times New Roman" pitchFamily="18" charset="0"/>
                <a:cs typeface="Times New Roman" pitchFamily="18" charset="0"/>
              </a:rPr>
              <a:t>Overview of the SEC</a:t>
            </a:r>
          </a:p>
        </p:txBody>
      </p:sp>
      <p:sp>
        <p:nvSpPr>
          <p:cNvPr id="7" name="Rectangle 6"/>
          <p:cNvSpPr/>
          <p:nvPr/>
        </p:nvSpPr>
        <p:spPr>
          <a:xfrm>
            <a:off x="152400" y="1371600"/>
            <a:ext cx="86868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447800"/>
            <a:ext cx="8686800" cy="76200"/>
          </a:xfrm>
          <a:prstGeom prst="rect">
            <a:avLst/>
          </a:prstGeom>
          <a:solidFill>
            <a:schemeClr val="bg2">
              <a:lumMod val="1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7" descr="600px-United_States_Securities_and_Exchange_Commission_svg"/>
          <p:cNvPicPr>
            <a:picLocks noChangeAspect="1" noChangeArrowheads="1"/>
          </p:cNvPicPr>
          <p:nvPr/>
        </p:nvPicPr>
        <p:blipFill>
          <a:blip r:embed="rId3" cstate="print"/>
          <a:srcRect/>
          <a:stretch>
            <a:fillRect/>
          </a:stretch>
        </p:blipFill>
        <p:spPr bwMode="auto">
          <a:xfrm>
            <a:off x="228600" y="5638800"/>
            <a:ext cx="1066800" cy="1066800"/>
          </a:xfrm>
          <a:prstGeom prst="rect">
            <a:avLst/>
          </a:prstGeom>
          <a:noFill/>
        </p:spPr>
      </p:pic>
      <p:sp>
        <p:nvSpPr>
          <p:cNvPr id="12" name="Rectangle 11"/>
          <p:cNvSpPr/>
          <p:nvPr/>
        </p:nvSpPr>
        <p:spPr>
          <a:xfrm>
            <a:off x="1219200" y="1981200"/>
            <a:ext cx="6477000" cy="5016758"/>
          </a:xfrm>
          <a:prstGeom prst="rect">
            <a:avLst/>
          </a:prstGeom>
        </p:spPr>
        <p:txBody>
          <a:bodyPr wrap="square">
            <a:spAutoFit/>
          </a:bodyPr>
          <a:lstStyle/>
          <a:p>
            <a:r>
              <a:rPr lang="en-US" b="1" dirty="0" smtClean="0">
                <a:latin typeface="Times New Roman" pitchFamily="18" charset="0"/>
                <a:cs typeface="Times New Roman" pitchFamily="18" charset="0"/>
              </a:rPr>
              <a:t>Regional Offices – two principal activities:</a:t>
            </a:r>
          </a:p>
          <a:p>
            <a:pPr marL="285750" indent="-285750">
              <a:buFont typeface="Arial" pitchFamily="34" charset="0"/>
              <a:buChar char="•"/>
            </a:pPr>
            <a:endParaRPr lang="en-US" dirty="0" smtClean="0">
              <a:latin typeface="Times New Roman" pitchFamily="18" charset="0"/>
              <a:cs typeface="Times New Roman" pitchFamily="18" charset="0"/>
            </a:endParaRPr>
          </a:p>
          <a:p>
            <a:pPr marL="742950" lvl="1" indent="-285750">
              <a:buFont typeface="Arial" pitchFamily="34" charset="0"/>
              <a:buChar char="•"/>
            </a:pPr>
            <a:r>
              <a:rPr lang="en-US" b="1" dirty="0" smtClean="0">
                <a:latin typeface="Times New Roman" pitchFamily="18" charset="0"/>
                <a:cs typeface="Times New Roman" pitchFamily="18" charset="0"/>
              </a:rPr>
              <a:t>Enforcement</a:t>
            </a:r>
          </a:p>
          <a:p>
            <a:pPr marL="1200150" lvl="2" indent="-285750">
              <a:buFont typeface="Arial" pitchFamily="34" charset="0"/>
              <a:buChar char="•"/>
            </a:pPr>
            <a:r>
              <a:rPr lang="en-US" sz="1600" dirty="0" smtClean="0">
                <a:latin typeface="Times New Roman" pitchFamily="18" charset="0"/>
                <a:cs typeface="Times New Roman" pitchFamily="18" charset="0"/>
              </a:rPr>
              <a:t>Director Andrew Ceresney</a:t>
            </a:r>
          </a:p>
          <a:p>
            <a:pPr marL="1200150" lvl="2" indent="-285750">
              <a:buFont typeface="Arial" pitchFamily="34" charset="0"/>
              <a:buChar char="•"/>
            </a:pPr>
            <a:r>
              <a:rPr lang="en-US" sz="1600" dirty="0" smtClean="0">
                <a:latin typeface="Times New Roman" pitchFamily="18" charset="0"/>
                <a:cs typeface="Times New Roman" pitchFamily="18" charset="0"/>
              </a:rPr>
              <a:t>Deputy Director Stephanie Avakian</a:t>
            </a:r>
          </a:p>
          <a:p>
            <a:pPr marL="1200150" lvl="2" indent="-285750">
              <a:buFont typeface="Arial" pitchFamily="34" charset="0"/>
              <a:buChar char="•"/>
            </a:pPr>
            <a:r>
              <a:rPr lang="en-US" sz="1600" dirty="0" smtClean="0">
                <a:latin typeface="Times New Roman" pitchFamily="18" charset="0"/>
                <a:cs typeface="Times New Roman" pitchFamily="18" charset="0"/>
              </a:rPr>
              <a:t>Investor protection</a:t>
            </a:r>
          </a:p>
          <a:p>
            <a:pPr marL="1200150" lvl="2" indent="-285750">
              <a:buFont typeface="Arial" pitchFamily="34" charset="0"/>
              <a:buChar char="•"/>
            </a:pPr>
            <a:r>
              <a:rPr lang="en-US" sz="1600" dirty="0" smtClean="0">
                <a:latin typeface="Times New Roman" pitchFamily="18" charset="0"/>
                <a:cs typeface="Times New Roman" pitchFamily="18" charset="0"/>
              </a:rPr>
              <a:t>Conducts investigative activities and court litigation </a:t>
            </a:r>
          </a:p>
          <a:p>
            <a:pPr marL="1657350" lvl="3" indent="-285750">
              <a:buFont typeface="Arial" pitchFamily="34" charset="0"/>
              <a:buChar char="•"/>
            </a:pPr>
            <a:endParaRPr lang="en-US" dirty="0">
              <a:latin typeface="Times New Roman" pitchFamily="18" charset="0"/>
              <a:cs typeface="Times New Roman" pitchFamily="18" charset="0"/>
            </a:endParaRPr>
          </a:p>
          <a:p>
            <a:pPr marL="742950" lvl="1" indent="-285750">
              <a:buFont typeface="Arial" pitchFamily="34" charset="0"/>
              <a:buChar char="•"/>
            </a:pPr>
            <a:r>
              <a:rPr lang="en-US" b="1" dirty="0" smtClean="0">
                <a:latin typeface="Times New Roman" pitchFamily="18" charset="0"/>
                <a:cs typeface="Times New Roman" pitchFamily="18" charset="0"/>
              </a:rPr>
              <a:t>Compliance, Inspections, </a:t>
            </a:r>
            <a:r>
              <a:rPr lang="en-US" b="1" dirty="0">
                <a:latin typeface="Times New Roman" pitchFamily="18" charset="0"/>
                <a:cs typeface="Times New Roman" pitchFamily="18" charset="0"/>
              </a:rPr>
              <a:t>and </a:t>
            </a:r>
            <a:r>
              <a:rPr lang="en-US" b="1" dirty="0" smtClean="0">
                <a:latin typeface="Times New Roman" pitchFamily="18" charset="0"/>
                <a:cs typeface="Times New Roman" pitchFamily="18" charset="0"/>
              </a:rPr>
              <a:t>Examination</a:t>
            </a:r>
          </a:p>
          <a:p>
            <a:pPr marL="1200150" lvl="2" indent="-285750">
              <a:buFont typeface="Arial" pitchFamily="34" charset="0"/>
              <a:buChar char="•"/>
            </a:pPr>
            <a:r>
              <a:rPr lang="en-US" sz="1600" dirty="0" smtClean="0">
                <a:latin typeface="Times New Roman" pitchFamily="18" charset="0"/>
                <a:cs typeface="Times New Roman" pitchFamily="18" charset="0"/>
              </a:rPr>
              <a:t>Director Marc Wyatt</a:t>
            </a:r>
          </a:p>
          <a:p>
            <a:pPr marL="1200150" lvl="2" indent="-285750">
              <a:buFont typeface="Arial" pitchFamily="34" charset="0"/>
              <a:buChar char="•"/>
            </a:pPr>
            <a:r>
              <a:rPr lang="en-US" sz="1600" dirty="0" smtClean="0">
                <a:latin typeface="Times New Roman" pitchFamily="18" charset="0"/>
                <a:cs typeface="Times New Roman" pitchFamily="18" charset="0"/>
              </a:rPr>
              <a:t>Deputy Director Jane </a:t>
            </a:r>
            <a:r>
              <a:rPr lang="en-US" sz="1600" dirty="0" err="1" smtClean="0">
                <a:latin typeface="Times New Roman" pitchFamily="18" charset="0"/>
                <a:cs typeface="Times New Roman" pitchFamily="18" charset="0"/>
              </a:rPr>
              <a:t>Jarco</a:t>
            </a:r>
            <a:endParaRPr lang="en-US" sz="1600" dirty="0" smtClean="0">
              <a:latin typeface="Times New Roman" pitchFamily="18" charset="0"/>
              <a:cs typeface="Times New Roman" pitchFamily="18" charset="0"/>
            </a:endParaRPr>
          </a:p>
          <a:p>
            <a:pPr marL="1200150" lvl="2" indent="-285750">
              <a:buFont typeface="Arial" pitchFamily="34" charset="0"/>
              <a:buChar char="•"/>
            </a:pPr>
            <a:r>
              <a:rPr lang="en-US" sz="1600" dirty="0" smtClean="0">
                <a:latin typeface="Times New Roman" pitchFamily="18" charset="0"/>
                <a:cs typeface="Times New Roman" pitchFamily="18" charset="0"/>
              </a:rPr>
              <a:t>Carries </a:t>
            </a:r>
            <a:r>
              <a:rPr lang="en-US" sz="1600" dirty="0">
                <a:latin typeface="Times New Roman" pitchFamily="18" charset="0"/>
                <a:cs typeface="Times New Roman" pitchFamily="18" charset="0"/>
              </a:rPr>
              <a:t>out the </a:t>
            </a:r>
            <a:r>
              <a:rPr lang="en-US" sz="1600" b="1" dirty="0" smtClean="0">
                <a:latin typeface="Times New Roman" pitchFamily="18" charset="0"/>
                <a:cs typeface="Times New Roman" pitchFamily="18" charset="0"/>
              </a:rPr>
              <a:t>National </a:t>
            </a:r>
            <a:r>
              <a:rPr lang="en-US" sz="1600" b="1" dirty="0">
                <a:latin typeface="Times New Roman" pitchFamily="18" charset="0"/>
                <a:cs typeface="Times New Roman" pitchFamily="18" charset="0"/>
              </a:rPr>
              <a:t>Examination Program</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for </a:t>
            </a:r>
            <a:r>
              <a:rPr lang="en-US" sz="1600" dirty="0">
                <a:latin typeface="Times New Roman" pitchFamily="18" charset="0"/>
                <a:cs typeface="Times New Roman" pitchFamily="18" charset="0"/>
              </a:rPr>
              <a:t>investment advisers, investment companies, broker-dealers, municipal securities dealers, transfer agents, clearing agencies, self-regulatory </a:t>
            </a:r>
            <a:r>
              <a:rPr lang="en-US" sz="1600" dirty="0" smtClean="0">
                <a:latin typeface="Times New Roman" pitchFamily="18" charset="0"/>
                <a:cs typeface="Times New Roman" pitchFamily="18" charset="0"/>
              </a:rPr>
              <a:t>organizations, </a:t>
            </a:r>
            <a:r>
              <a:rPr lang="en-US" sz="1600" dirty="0">
                <a:latin typeface="Times New Roman" pitchFamily="18" charset="0"/>
                <a:cs typeface="Times New Roman" pitchFamily="18" charset="0"/>
              </a:rPr>
              <a:t>municipal advisors </a:t>
            </a:r>
            <a:endParaRPr lang="en-US" sz="1600" dirty="0" smtClean="0">
              <a:latin typeface="Times New Roman" pitchFamily="18" charset="0"/>
              <a:cs typeface="Times New Roman" pitchFamily="18" charset="0"/>
            </a:endParaRPr>
          </a:p>
          <a:p>
            <a:pPr marL="1200150" lvl="2" indent="-285750">
              <a:buFont typeface="Arial" pitchFamily="34" charset="0"/>
              <a:buChar char="•"/>
            </a:pPr>
            <a:endParaRPr lang="en-US" sz="1600" dirty="0">
              <a:latin typeface="Arial" charset="0"/>
            </a:endParaRPr>
          </a:p>
          <a:p>
            <a:pPr marL="742950" lvl="1" indent="-285750">
              <a:buFont typeface="Arial" pitchFamily="34" charset="0"/>
              <a:buChar char="•"/>
            </a:pPr>
            <a:endParaRPr lang="en-US" dirty="0" smtClean="0"/>
          </a:p>
          <a:p>
            <a:pPr marL="742950" lvl="1" indent="-285750">
              <a:buFont typeface="Arial" pitchFamily="34" charset="0"/>
              <a:buChar char="•"/>
            </a:pPr>
            <a:endParaRPr lang="en-US" dirty="0"/>
          </a:p>
          <a:p>
            <a:pPr marL="742950" lvl="1" indent="-285750">
              <a:buFont typeface="Arial" pitchFamily="34" charset="0"/>
              <a:buChar char="•"/>
            </a:pPr>
            <a:endParaRPr lang="en-US" dirty="0"/>
          </a:p>
        </p:txBody>
      </p:sp>
      <p:sp>
        <p:nvSpPr>
          <p:cNvPr id="3" name="Slide Number Placeholder 2"/>
          <p:cNvSpPr>
            <a:spLocks noGrp="1"/>
          </p:cNvSpPr>
          <p:nvPr>
            <p:ph type="sldNum" sz="quarter" idx="12"/>
          </p:nvPr>
        </p:nvSpPr>
        <p:spPr/>
        <p:txBody>
          <a:bodyPr/>
          <a:lstStyle/>
          <a:p>
            <a:fld id="{A7CF25F6-FE55-4EE7-9DF4-61E04936BE8D}" type="slidenum">
              <a:rPr lang="en-US" smtClean="0"/>
              <a:pPr/>
              <a:t>14</a:t>
            </a:fld>
            <a:endParaRPr lang="en-US"/>
          </a:p>
        </p:txBody>
      </p:sp>
    </p:spTree>
    <p:extLst>
      <p:ext uri="{BB962C8B-B14F-4D97-AF65-F5344CB8AC3E}">
        <p14:creationId xmlns:p14="http://schemas.microsoft.com/office/powerpoint/2010/main" val="41361196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effectLst>
                  <a:outerShdw blurRad="38100" dist="38100" dir="2700000" algn="tl">
                    <a:srgbClr val="000000">
                      <a:alpha val="43137"/>
                    </a:srgbClr>
                  </a:outerShdw>
                </a:effectLst>
                <a:latin typeface="Times New Roman" pitchFamily="18" charset="0"/>
                <a:cs typeface="Times New Roman" pitchFamily="18" charset="0"/>
              </a:rPr>
              <a:t>The Fort Worth Regional Office</a:t>
            </a:r>
            <a:endParaRPr lang="en-US" dirty="0"/>
          </a:p>
        </p:txBody>
      </p:sp>
      <p:sp>
        <p:nvSpPr>
          <p:cNvPr id="3" name="Content Placeholder 2"/>
          <p:cNvSpPr>
            <a:spLocks noGrp="1"/>
          </p:cNvSpPr>
          <p:nvPr>
            <p:ph idx="1"/>
          </p:nvPr>
        </p:nvSpPr>
        <p:spPr/>
        <p:txBody>
          <a:bodyPr/>
          <a:lstStyle/>
          <a:p>
            <a:pPr lvl="0"/>
            <a:r>
              <a:rPr lang="en-US" sz="2400" dirty="0" smtClean="0">
                <a:latin typeface="Times New Roman" panose="02020603050405020304" pitchFamily="18" charset="0"/>
                <a:cs typeface="Times New Roman" panose="02020603050405020304" pitchFamily="18" charset="0"/>
              </a:rPr>
              <a:t>Region covers Texas, Oklahoma, Kansas and Arkansas</a:t>
            </a:r>
          </a:p>
          <a:p>
            <a:pPr lvl="1">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Fastest </a:t>
            </a:r>
            <a:r>
              <a:rPr lang="en-US" sz="2400" dirty="0">
                <a:latin typeface="Times New Roman" panose="02020603050405020304" pitchFamily="18" charset="0"/>
                <a:cs typeface="Times New Roman" panose="02020603050405020304" pitchFamily="18" charset="0"/>
              </a:rPr>
              <a:t>growing state and three fastest growing metros in US (Austin, Houston and Dallas)</a:t>
            </a:r>
          </a:p>
          <a:p>
            <a:pPr lvl="1">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468 NYSE and Nasdaq companies </a:t>
            </a:r>
          </a:p>
          <a:p>
            <a:pPr lvl="1">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More than 1,000 public reporting companies</a:t>
            </a:r>
          </a:p>
          <a:p>
            <a:pPr lvl="1">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64 </a:t>
            </a:r>
            <a:r>
              <a:rPr lang="en-US" sz="2400" dirty="0">
                <a:latin typeface="Times New Roman" panose="02020603050405020304" pitchFamily="18" charset="0"/>
                <a:cs typeface="Times New Roman" panose="02020603050405020304" pitchFamily="18" charset="0"/>
              </a:rPr>
              <a:t>Fortune 500 companies (</a:t>
            </a:r>
            <a:r>
              <a:rPr lang="en-US" sz="2400" dirty="0" smtClean="0">
                <a:latin typeface="Times New Roman" panose="02020603050405020304" pitchFamily="18" charset="0"/>
                <a:cs typeface="Times New Roman" panose="02020603050405020304" pitchFamily="18" charset="0"/>
              </a:rPr>
              <a:t>2014 </a:t>
            </a:r>
            <a:r>
              <a:rPr lang="en-US" sz="2400" dirty="0">
                <a:latin typeface="Times New Roman" panose="02020603050405020304" pitchFamily="18" charset="0"/>
                <a:cs typeface="Times New Roman" panose="02020603050405020304" pitchFamily="18" charset="0"/>
              </a:rPr>
              <a:t>rankings)</a:t>
            </a:r>
          </a:p>
          <a:p>
            <a:pPr lvl="2"/>
            <a:r>
              <a:rPr lang="en-US" dirty="0">
                <a:latin typeface="Times New Roman" panose="02020603050405020304" pitchFamily="18" charset="0"/>
                <a:cs typeface="Times New Roman" panose="02020603050405020304" pitchFamily="18" charset="0"/>
              </a:rPr>
              <a:t>Three of </a:t>
            </a:r>
            <a:r>
              <a:rPr lang="en-US" dirty="0" smtClean="0">
                <a:latin typeface="Times New Roman" panose="02020603050405020304" pitchFamily="18" charset="0"/>
                <a:cs typeface="Times New Roman" panose="02020603050405020304" pitchFamily="18" charset="0"/>
              </a:rPr>
              <a:t>six </a:t>
            </a:r>
            <a:r>
              <a:rPr lang="en-US" dirty="0">
                <a:latin typeface="Times New Roman" panose="02020603050405020304" pitchFamily="18" charset="0"/>
                <a:cs typeface="Times New Roman" panose="02020603050405020304" pitchFamily="18" charset="0"/>
              </a:rPr>
              <a:t>largest: Walmart, Exxon Mobil, and Phillips </a:t>
            </a:r>
            <a:r>
              <a:rPr lang="en-US" dirty="0" smtClean="0">
                <a:latin typeface="Times New Roman" panose="02020603050405020304" pitchFamily="18" charset="0"/>
                <a:cs typeface="Times New Roman" panose="02020603050405020304" pitchFamily="18" charset="0"/>
              </a:rPr>
              <a:t>66</a:t>
            </a:r>
          </a:p>
          <a:p>
            <a:pPr lvl="2"/>
            <a:r>
              <a:rPr lang="en-US" dirty="0" smtClean="0">
                <a:latin typeface="Times New Roman" panose="02020603050405020304" pitchFamily="18" charset="0"/>
                <a:cs typeface="Times New Roman" panose="02020603050405020304" pitchFamily="18" charset="0"/>
              </a:rPr>
              <a:t>Arkansas (7) has second largest concentration of F-500 in our region, behind Texas</a:t>
            </a:r>
            <a:endParaRPr lang="en-US" dirty="0">
              <a:latin typeface="Times New Roman" panose="02020603050405020304" pitchFamily="18" charset="0"/>
              <a:cs typeface="Times New Roman" panose="02020603050405020304" pitchFamily="18" charset="0"/>
            </a:endParaRPr>
          </a:p>
          <a:p>
            <a:endParaRPr lang="en-US" dirty="0"/>
          </a:p>
        </p:txBody>
      </p:sp>
      <p:sp>
        <p:nvSpPr>
          <p:cNvPr id="6" name="Slide Number Placeholder 5"/>
          <p:cNvSpPr>
            <a:spLocks noGrp="1"/>
          </p:cNvSpPr>
          <p:nvPr>
            <p:ph type="sldNum" sz="quarter" idx="12"/>
          </p:nvPr>
        </p:nvSpPr>
        <p:spPr/>
        <p:txBody>
          <a:bodyPr/>
          <a:lstStyle/>
          <a:p>
            <a:fld id="{A46A7FD1-EE03-4288-AAF4-18963DD83AF0}" type="slidenum">
              <a:rPr lang="en-US" smtClean="0"/>
              <a:pPr/>
              <a:t>15</a:t>
            </a:fld>
            <a:endParaRPr lang="en-US"/>
          </a:p>
        </p:txBody>
      </p:sp>
      <p:grpSp>
        <p:nvGrpSpPr>
          <p:cNvPr id="7" name="Group 6"/>
          <p:cNvGrpSpPr/>
          <p:nvPr/>
        </p:nvGrpSpPr>
        <p:grpSpPr>
          <a:xfrm>
            <a:off x="152400" y="1371600"/>
            <a:ext cx="8686800" cy="5334000"/>
            <a:chOff x="152400" y="1371600"/>
            <a:chExt cx="8686800" cy="5334000"/>
          </a:xfrm>
        </p:grpSpPr>
        <p:sp>
          <p:nvSpPr>
            <p:cNvPr id="8" name="Rectangle 7"/>
            <p:cNvSpPr/>
            <p:nvPr/>
          </p:nvSpPr>
          <p:spPr>
            <a:xfrm>
              <a:off x="152400" y="1371600"/>
              <a:ext cx="86868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52400" y="1447800"/>
              <a:ext cx="8686800" cy="76200"/>
            </a:xfrm>
            <a:prstGeom prst="rect">
              <a:avLst/>
            </a:prstGeom>
            <a:solidFill>
              <a:schemeClr val="bg2">
                <a:lumMod val="1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7" descr="600px-United_States_Securities_and_Exchange_Commission_svg"/>
            <p:cNvPicPr>
              <a:picLocks noChangeAspect="1" noChangeArrowheads="1"/>
            </p:cNvPicPr>
            <p:nvPr/>
          </p:nvPicPr>
          <p:blipFill>
            <a:blip r:embed="rId3" cstate="print"/>
            <a:srcRect/>
            <a:stretch>
              <a:fillRect/>
            </a:stretch>
          </p:blipFill>
          <p:spPr bwMode="auto">
            <a:xfrm>
              <a:off x="228600" y="5638800"/>
              <a:ext cx="1066800" cy="1066800"/>
            </a:xfrm>
            <a:prstGeom prst="rect">
              <a:avLst/>
            </a:prstGeom>
            <a:noFill/>
          </p:spPr>
        </p:pic>
      </p:grpSp>
    </p:spTree>
    <p:extLst>
      <p:ext uri="{BB962C8B-B14F-4D97-AF65-F5344CB8AC3E}">
        <p14:creationId xmlns:p14="http://schemas.microsoft.com/office/powerpoint/2010/main" val="207637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dirty="0">
                <a:effectLst>
                  <a:outerShdw blurRad="38100" dist="38100" dir="2700000" algn="tl">
                    <a:srgbClr val="000000">
                      <a:alpha val="43137"/>
                    </a:srgbClr>
                  </a:outerShdw>
                </a:effectLst>
                <a:latin typeface="Times New Roman" pitchFamily="18" charset="0"/>
                <a:cs typeface="Times New Roman" pitchFamily="18" charset="0"/>
              </a:rPr>
              <a:t>The Fort Worth Regional Office</a:t>
            </a:r>
            <a:endParaRPr lang="en-US" dirty="0"/>
          </a:p>
        </p:txBody>
      </p:sp>
      <p:sp>
        <p:nvSpPr>
          <p:cNvPr id="3" name="Content Placeholder 2"/>
          <p:cNvSpPr>
            <a:spLocks noGrp="1"/>
          </p:cNvSpPr>
          <p:nvPr>
            <p:ph idx="1"/>
          </p:nvPr>
        </p:nvSpPr>
        <p:spPr/>
        <p:txBody>
          <a:bodyPr>
            <a:normAutofit/>
          </a:bodyPr>
          <a:lstStyle/>
          <a:p>
            <a:pPr>
              <a:defRPr/>
            </a:pPr>
            <a:r>
              <a:rPr lang="en-US" sz="2800" dirty="0" smtClean="0">
                <a:latin typeface="Times New Roman" panose="02020603050405020304" pitchFamily="18" charset="0"/>
                <a:cs typeface="Times New Roman" panose="02020603050405020304" pitchFamily="18" charset="0"/>
              </a:rPr>
              <a:t>119 Total Employees</a:t>
            </a:r>
          </a:p>
          <a:p>
            <a:pPr lvl="1">
              <a:defRPr/>
            </a:pPr>
            <a:r>
              <a:rPr lang="en-US" sz="2400" dirty="0" smtClean="0">
                <a:latin typeface="Times New Roman" panose="02020603050405020304" pitchFamily="18" charset="0"/>
                <a:cs typeface="Times New Roman" panose="02020603050405020304" pitchFamily="18" charset="0"/>
              </a:rPr>
              <a:t>66 Enforcement staff</a:t>
            </a:r>
          </a:p>
          <a:p>
            <a:pPr lvl="2">
              <a:defRPr/>
            </a:pPr>
            <a:r>
              <a:rPr lang="en-US" sz="2000" dirty="0" smtClean="0">
                <a:latin typeface="Times New Roman" panose="02020603050405020304" pitchFamily="18" charset="0"/>
                <a:cs typeface="Times New Roman" panose="02020603050405020304" pitchFamily="18" charset="0"/>
              </a:rPr>
              <a:t>41 Attorneys</a:t>
            </a:r>
          </a:p>
          <a:p>
            <a:pPr lvl="2">
              <a:defRPr/>
            </a:pPr>
            <a:r>
              <a:rPr lang="en-US" sz="1800" dirty="0" smtClean="0">
                <a:latin typeface="Times New Roman" panose="02020603050405020304" pitchFamily="18" charset="0"/>
                <a:cs typeface="Times New Roman" panose="02020603050405020304" pitchFamily="18" charset="0"/>
              </a:rPr>
              <a:t>10 CPA Accountants</a:t>
            </a:r>
          </a:p>
          <a:p>
            <a:pPr lvl="2">
              <a:defRPr/>
            </a:pPr>
            <a:r>
              <a:rPr lang="en-US" sz="1800" dirty="0" smtClean="0">
                <a:latin typeface="Times New Roman" panose="02020603050405020304" pitchFamily="18" charset="0"/>
                <a:cs typeface="Times New Roman" panose="02020603050405020304" pitchFamily="18" charset="0"/>
              </a:rPr>
              <a:t>10 paralegals</a:t>
            </a:r>
          </a:p>
          <a:p>
            <a:pPr lvl="1">
              <a:defRPr/>
            </a:pPr>
            <a:r>
              <a:rPr lang="en-US" sz="2400" dirty="0" smtClean="0">
                <a:latin typeface="Times New Roman" panose="02020603050405020304" pitchFamily="18" charset="0"/>
                <a:cs typeface="Times New Roman" panose="02020603050405020304" pitchFamily="18" charset="0"/>
              </a:rPr>
              <a:t>44 </a:t>
            </a:r>
            <a:r>
              <a:rPr lang="en-US" sz="2400" dirty="0">
                <a:latin typeface="Times New Roman" panose="02020603050405020304" pitchFamily="18" charset="0"/>
                <a:cs typeface="Times New Roman" panose="02020603050405020304" pitchFamily="18" charset="0"/>
              </a:rPr>
              <a:t>Examination </a:t>
            </a:r>
            <a:r>
              <a:rPr lang="en-US" sz="2400" dirty="0" smtClean="0">
                <a:latin typeface="Times New Roman" panose="02020603050405020304" pitchFamily="18" charset="0"/>
                <a:cs typeface="Times New Roman" panose="02020603050405020304" pitchFamily="18" charset="0"/>
              </a:rPr>
              <a:t>staff</a:t>
            </a:r>
          </a:p>
          <a:p>
            <a:pPr lvl="2">
              <a:defRPr/>
            </a:pPr>
            <a:r>
              <a:rPr lang="en-US" sz="2000" dirty="0" smtClean="0">
                <a:latin typeface="Times New Roman" panose="02020603050405020304" pitchFamily="18" charset="0"/>
                <a:cs typeface="Times New Roman" panose="02020603050405020304" pitchFamily="18" charset="0"/>
              </a:rPr>
              <a:t>26 IA/IC</a:t>
            </a:r>
            <a:endParaRPr lang="en-US" sz="2000" dirty="0">
              <a:latin typeface="Times New Roman" panose="02020603050405020304" pitchFamily="18" charset="0"/>
              <a:cs typeface="Times New Roman" panose="02020603050405020304" pitchFamily="18" charset="0"/>
            </a:endParaRPr>
          </a:p>
          <a:p>
            <a:pPr lvl="2">
              <a:defRPr/>
            </a:pPr>
            <a:r>
              <a:rPr lang="en-US" sz="1800" dirty="0" smtClean="0">
                <a:latin typeface="Times New Roman" panose="02020603050405020304" pitchFamily="18" charset="0"/>
                <a:cs typeface="Times New Roman" panose="02020603050405020304" pitchFamily="18" charset="0"/>
              </a:rPr>
              <a:t>12 Broker-Dealer</a:t>
            </a:r>
            <a:endParaRPr lang="en-US" sz="2400" dirty="0" smtClean="0">
              <a:latin typeface="Times New Roman" panose="02020603050405020304" pitchFamily="18" charset="0"/>
              <a:cs typeface="Times New Roman" panose="02020603050405020304" pitchFamily="18" charset="0"/>
            </a:endParaRPr>
          </a:p>
          <a:p>
            <a:pPr lvl="1">
              <a:defRPr/>
            </a:pPr>
            <a:r>
              <a:rPr lang="en-US" sz="2200" dirty="0" smtClean="0">
                <a:latin typeface="Times New Roman" panose="02020603050405020304" pitchFamily="18" charset="0"/>
                <a:cs typeface="Times New Roman" panose="02020603050405020304" pitchFamily="18" charset="0"/>
              </a:rPr>
              <a:t>1 Geophysicist on staff</a:t>
            </a:r>
            <a:endParaRPr lang="en-US" sz="2200"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A46A7FD1-EE03-4288-AAF4-18963DD83AF0}" type="slidenum">
              <a:rPr lang="en-US" smtClean="0"/>
              <a:pPr/>
              <a:t>16</a:t>
            </a:fld>
            <a:endParaRPr lang="en-US"/>
          </a:p>
        </p:txBody>
      </p:sp>
      <p:grpSp>
        <p:nvGrpSpPr>
          <p:cNvPr id="7" name="Group 6"/>
          <p:cNvGrpSpPr/>
          <p:nvPr/>
        </p:nvGrpSpPr>
        <p:grpSpPr>
          <a:xfrm>
            <a:off x="152400" y="1371600"/>
            <a:ext cx="8686800" cy="5334000"/>
            <a:chOff x="152400" y="1371600"/>
            <a:chExt cx="8686800" cy="5334000"/>
          </a:xfrm>
        </p:grpSpPr>
        <p:sp>
          <p:nvSpPr>
            <p:cNvPr id="8" name="Rectangle 7"/>
            <p:cNvSpPr/>
            <p:nvPr/>
          </p:nvSpPr>
          <p:spPr>
            <a:xfrm>
              <a:off x="152400" y="1371600"/>
              <a:ext cx="86868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52400" y="1447800"/>
              <a:ext cx="8686800" cy="76200"/>
            </a:xfrm>
            <a:prstGeom prst="rect">
              <a:avLst/>
            </a:prstGeom>
            <a:solidFill>
              <a:schemeClr val="bg2">
                <a:lumMod val="1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7" descr="600px-United_States_Securities_and_Exchange_Commission_svg"/>
            <p:cNvPicPr>
              <a:picLocks noChangeAspect="1" noChangeArrowheads="1"/>
            </p:cNvPicPr>
            <p:nvPr/>
          </p:nvPicPr>
          <p:blipFill>
            <a:blip r:embed="rId3" cstate="print"/>
            <a:srcRect/>
            <a:stretch>
              <a:fillRect/>
            </a:stretch>
          </p:blipFill>
          <p:spPr bwMode="auto">
            <a:xfrm>
              <a:off x="228600" y="5638800"/>
              <a:ext cx="1066800" cy="1066800"/>
            </a:xfrm>
            <a:prstGeom prst="rect">
              <a:avLst/>
            </a:prstGeom>
            <a:noFill/>
          </p:spPr>
        </p:pic>
      </p:grpSp>
    </p:spTree>
    <p:extLst>
      <p:ext uri="{BB962C8B-B14F-4D97-AF65-F5344CB8AC3E}">
        <p14:creationId xmlns:p14="http://schemas.microsoft.com/office/powerpoint/2010/main" val="4394618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43000" y="2362200"/>
            <a:ext cx="7315200" cy="2046714"/>
          </a:xfrm>
          <a:prstGeom prst="rect">
            <a:avLst/>
          </a:prstGeom>
          <a:noFill/>
        </p:spPr>
        <p:txBody>
          <a:bodyPr wrap="square" rtlCol="0">
            <a:spAutoFit/>
          </a:bodyPr>
          <a:lstStyle/>
          <a:p>
            <a:endParaRPr lang="en-US" sz="32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sz="32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39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Enforcement Program Highlights</a:t>
            </a:r>
          </a:p>
          <a:p>
            <a:endParaRPr lang="en-US" sz="24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Picture 7" descr="600px-United_States_Securities_and_Exchange_Commission_svg"/>
          <p:cNvPicPr>
            <a:picLocks noChangeAspect="1" noChangeArrowheads="1"/>
          </p:cNvPicPr>
          <p:nvPr/>
        </p:nvPicPr>
        <p:blipFill>
          <a:blip r:embed="rId3" cstate="print"/>
          <a:srcRect/>
          <a:stretch>
            <a:fillRect/>
          </a:stretch>
        </p:blipFill>
        <p:spPr bwMode="auto">
          <a:xfrm>
            <a:off x="381000" y="5181600"/>
            <a:ext cx="1447800" cy="1447800"/>
          </a:xfrm>
          <a:prstGeom prst="rect">
            <a:avLst/>
          </a:prstGeom>
          <a:noFill/>
        </p:spPr>
      </p:pic>
      <p:pic>
        <p:nvPicPr>
          <p:cNvPr id="7" name="Picture 6" descr="2011_09_19_16_16_350001.jpg"/>
          <p:cNvPicPr>
            <a:picLocks noChangeAspect="1"/>
          </p:cNvPicPr>
          <p:nvPr/>
        </p:nvPicPr>
        <p:blipFill>
          <a:blip r:embed="rId4" cstate="print"/>
          <a:stretch>
            <a:fillRect/>
          </a:stretch>
        </p:blipFill>
        <p:spPr>
          <a:xfrm>
            <a:off x="0" y="1"/>
            <a:ext cx="9144000" cy="2362200"/>
          </a:xfrm>
          <a:prstGeom prst="rect">
            <a:avLst/>
          </a:prstGeom>
        </p:spPr>
      </p:pic>
      <p:sp>
        <p:nvSpPr>
          <p:cNvPr id="3" name="Slide Number Placeholder 2"/>
          <p:cNvSpPr>
            <a:spLocks noGrp="1"/>
          </p:cNvSpPr>
          <p:nvPr>
            <p:ph type="sldNum" sz="quarter" idx="12"/>
          </p:nvPr>
        </p:nvSpPr>
        <p:spPr/>
        <p:txBody>
          <a:bodyPr/>
          <a:lstStyle/>
          <a:p>
            <a:fld id="{A46A7FD1-EE03-4288-AAF4-18963DD83AF0}" type="slidenum">
              <a:rPr lang="en-US" smtClean="0"/>
              <a:pPr/>
              <a:t>17</a:t>
            </a:fld>
            <a:endParaRPr lang="en-US"/>
          </a:p>
        </p:txBody>
      </p:sp>
    </p:spTree>
    <p:extLst>
      <p:ext uri="{BB962C8B-B14F-4D97-AF65-F5344CB8AC3E}">
        <p14:creationId xmlns:p14="http://schemas.microsoft.com/office/powerpoint/2010/main" val="1741545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4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Specialized Units</a:t>
            </a:r>
            <a:endPar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defRPr/>
            </a:pPr>
            <a:r>
              <a:rPr lang="en-US" dirty="0" smtClean="0">
                <a:latin typeface="Times New Roman" panose="02020603050405020304" pitchFamily="18" charset="0"/>
                <a:cs typeface="Times New Roman" panose="02020603050405020304" pitchFamily="18" charset="0"/>
              </a:rPr>
              <a:t>SEC has five specialty units, three of which are represented in FWRO</a:t>
            </a:r>
          </a:p>
          <a:p>
            <a:pPr lvl="1">
              <a:defRPr/>
            </a:pPr>
            <a:r>
              <a:rPr lang="en-US" b="1" dirty="0" err="1" smtClean="0">
                <a:latin typeface="Times New Roman" panose="02020603050405020304" pitchFamily="18" charset="0"/>
                <a:cs typeface="Times New Roman" panose="02020603050405020304" pitchFamily="18" charset="0"/>
              </a:rPr>
              <a:t>FCPA</a:t>
            </a:r>
            <a:endParaRPr lang="en-US" b="1" dirty="0" smtClean="0">
              <a:latin typeface="Times New Roman" panose="02020603050405020304" pitchFamily="18" charset="0"/>
              <a:cs typeface="Times New Roman" panose="02020603050405020304" pitchFamily="18" charset="0"/>
            </a:endParaRPr>
          </a:p>
          <a:p>
            <a:pPr lvl="1">
              <a:defRPr/>
            </a:pPr>
            <a:r>
              <a:rPr lang="en-US" b="1" dirty="0" smtClean="0">
                <a:latin typeface="Times New Roman" panose="02020603050405020304" pitchFamily="18" charset="0"/>
                <a:cs typeface="Times New Roman" panose="02020603050405020304" pitchFamily="18" charset="0"/>
              </a:rPr>
              <a:t>Asset Management</a:t>
            </a:r>
          </a:p>
          <a:p>
            <a:pPr lvl="1">
              <a:defRPr/>
            </a:pPr>
            <a:r>
              <a:rPr lang="en-US" b="1" dirty="0" smtClean="0">
                <a:latin typeface="Times New Roman" panose="02020603050405020304" pitchFamily="18" charset="0"/>
                <a:cs typeface="Times New Roman" panose="02020603050405020304" pitchFamily="18" charset="0"/>
              </a:rPr>
              <a:t>Complex Financial Instruments</a:t>
            </a:r>
          </a:p>
          <a:p>
            <a:pPr lvl="1">
              <a:defRPr/>
            </a:pPr>
            <a:r>
              <a:rPr lang="en-US" dirty="0" smtClean="0">
                <a:latin typeface="Times New Roman" panose="02020603050405020304" pitchFamily="18" charset="0"/>
                <a:cs typeface="Times New Roman" panose="02020603050405020304" pitchFamily="18" charset="0"/>
              </a:rPr>
              <a:t>Municipal Securities</a:t>
            </a:r>
          </a:p>
          <a:p>
            <a:pPr lvl="1">
              <a:defRPr/>
            </a:pPr>
            <a:r>
              <a:rPr lang="en-US" dirty="0" smtClean="0">
                <a:latin typeface="Times New Roman" panose="02020603050405020304" pitchFamily="18" charset="0"/>
                <a:cs typeface="Times New Roman" panose="02020603050405020304" pitchFamily="18" charset="0"/>
              </a:rPr>
              <a:t>Market Abuse </a:t>
            </a:r>
            <a:endParaRPr lang="en-US"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A46A7FD1-EE03-4288-AAF4-18963DD83AF0}" type="slidenum">
              <a:rPr lang="en-US" smtClean="0"/>
              <a:pPr/>
              <a:t>18</a:t>
            </a:fld>
            <a:endParaRPr lang="en-US"/>
          </a:p>
        </p:txBody>
      </p:sp>
      <p:grpSp>
        <p:nvGrpSpPr>
          <p:cNvPr id="7" name="Group 6"/>
          <p:cNvGrpSpPr/>
          <p:nvPr/>
        </p:nvGrpSpPr>
        <p:grpSpPr>
          <a:xfrm>
            <a:off x="152400" y="1371600"/>
            <a:ext cx="8686800" cy="5334000"/>
            <a:chOff x="152400" y="1371600"/>
            <a:chExt cx="8686800" cy="5334000"/>
          </a:xfrm>
        </p:grpSpPr>
        <p:sp>
          <p:nvSpPr>
            <p:cNvPr id="8" name="Rectangle 7"/>
            <p:cNvSpPr/>
            <p:nvPr/>
          </p:nvSpPr>
          <p:spPr>
            <a:xfrm>
              <a:off x="152400" y="1371600"/>
              <a:ext cx="86868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52400" y="1447800"/>
              <a:ext cx="8686800" cy="76200"/>
            </a:xfrm>
            <a:prstGeom prst="rect">
              <a:avLst/>
            </a:prstGeom>
            <a:solidFill>
              <a:schemeClr val="bg2">
                <a:lumMod val="1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7" descr="600px-United_States_Securities_and_Exchange_Commission_svg"/>
            <p:cNvPicPr>
              <a:picLocks noChangeAspect="1" noChangeArrowheads="1"/>
            </p:cNvPicPr>
            <p:nvPr/>
          </p:nvPicPr>
          <p:blipFill>
            <a:blip r:embed="rId3" cstate="print"/>
            <a:srcRect/>
            <a:stretch>
              <a:fillRect/>
            </a:stretch>
          </p:blipFill>
          <p:spPr bwMode="auto">
            <a:xfrm>
              <a:off x="228600" y="5638800"/>
              <a:ext cx="1066800" cy="1066800"/>
            </a:xfrm>
            <a:prstGeom prst="rect">
              <a:avLst/>
            </a:prstGeom>
            <a:noFill/>
          </p:spPr>
        </p:pic>
      </p:grpSp>
    </p:spTree>
    <p:extLst>
      <p:ext uri="{BB962C8B-B14F-4D97-AF65-F5344CB8AC3E}">
        <p14:creationId xmlns:p14="http://schemas.microsoft.com/office/powerpoint/2010/main" val="1174970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effectLst>
                  <a:outerShdw blurRad="38100" dist="38100" dir="2700000" algn="tl">
                    <a:srgbClr val="000000">
                      <a:alpha val="43137"/>
                    </a:srgbClr>
                  </a:outerShdw>
                </a:effectLst>
                <a:latin typeface="Times New Roman" pitchFamily="18" charset="0"/>
                <a:cs typeface="Times New Roman" pitchFamily="18" charset="0"/>
              </a:rPr>
              <a:t>Key Features of our Investigations</a:t>
            </a:r>
          </a:p>
        </p:txBody>
      </p:sp>
      <p:sp>
        <p:nvSpPr>
          <p:cNvPr id="7" name="Rectangle 6"/>
          <p:cNvSpPr/>
          <p:nvPr/>
        </p:nvSpPr>
        <p:spPr>
          <a:xfrm>
            <a:off x="152400" y="1371600"/>
            <a:ext cx="86868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447800"/>
            <a:ext cx="8686800" cy="76200"/>
          </a:xfrm>
          <a:prstGeom prst="rect">
            <a:avLst/>
          </a:prstGeom>
          <a:solidFill>
            <a:schemeClr val="bg2">
              <a:lumMod val="1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7" descr="600px-United_States_Securities_and_Exchange_Commission_svg"/>
          <p:cNvPicPr>
            <a:picLocks noChangeAspect="1" noChangeArrowheads="1"/>
          </p:cNvPicPr>
          <p:nvPr/>
        </p:nvPicPr>
        <p:blipFill>
          <a:blip r:embed="rId3" cstate="print"/>
          <a:srcRect/>
          <a:stretch>
            <a:fillRect/>
          </a:stretch>
        </p:blipFill>
        <p:spPr bwMode="auto">
          <a:xfrm>
            <a:off x="228600" y="5638800"/>
            <a:ext cx="1066800" cy="1066800"/>
          </a:xfrm>
          <a:prstGeom prst="rect">
            <a:avLst/>
          </a:prstGeom>
          <a:noFill/>
        </p:spPr>
      </p:pic>
      <p:sp>
        <p:nvSpPr>
          <p:cNvPr id="12" name="Rectangle 11"/>
          <p:cNvSpPr/>
          <p:nvPr/>
        </p:nvSpPr>
        <p:spPr>
          <a:xfrm>
            <a:off x="1447800" y="2057400"/>
            <a:ext cx="6477000" cy="2973122"/>
          </a:xfrm>
          <a:prstGeom prst="rect">
            <a:avLst/>
          </a:prstGeom>
        </p:spPr>
        <p:txBody>
          <a:bodyPr wrap="square">
            <a:spAutoFit/>
          </a:bodyPr>
          <a:lstStyle/>
          <a:p>
            <a:pPr marL="342900" lvl="0" indent="-342900">
              <a:spcBef>
                <a:spcPct val="20000"/>
              </a:spcBef>
              <a:buFont typeface="Arial" pitchFamily="34" charset="0"/>
              <a:buChar char="•"/>
              <a:defRPr/>
            </a:pPr>
            <a:r>
              <a:rPr lang="en-US" sz="2400" dirty="0">
                <a:solidFill>
                  <a:prstClr val="black"/>
                </a:solidFill>
                <a:latin typeface="Times New Roman" pitchFamily="18" charset="0"/>
                <a:cs typeface="Times New Roman" pitchFamily="18" charset="0"/>
              </a:rPr>
              <a:t>Self-contained: Investigate and litigate our own cases</a:t>
            </a:r>
          </a:p>
          <a:p>
            <a:pPr marL="342900" lvl="0" indent="-342900">
              <a:spcBef>
                <a:spcPct val="20000"/>
              </a:spcBef>
              <a:buFont typeface="Arial" pitchFamily="34" charset="0"/>
              <a:buChar char="•"/>
              <a:defRPr/>
            </a:pPr>
            <a:r>
              <a:rPr lang="en-US" sz="2400" dirty="0">
                <a:solidFill>
                  <a:prstClr val="black"/>
                </a:solidFill>
                <a:latin typeface="Times New Roman" pitchFamily="18" charset="0"/>
                <a:cs typeface="Times New Roman" pitchFamily="18" charset="0"/>
              </a:rPr>
              <a:t>Purely civil jurisdiction</a:t>
            </a:r>
          </a:p>
          <a:p>
            <a:pPr marL="342900" lvl="0" indent="-342900">
              <a:spcBef>
                <a:spcPct val="20000"/>
              </a:spcBef>
              <a:buFont typeface="Arial" pitchFamily="34" charset="0"/>
              <a:buChar char="•"/>
              <a:defRPr/>
            </a:pPr>
            <a:r>
              <a:rPr lang="en-US" sz="2400" dirty="0">
                <a:solidFill>
                  <a:prstClr val="black"/>
                </a:solidFill>
                <a:latin typeface="Times New Roman" pitchFamily="18" charset="0"/>
                <a:cs typeface="Times New Roman" pitchFamily="18" charset="0"/>
              </a:rPr>
              <a:t>Can sue in federal court or administratively</a:t>
            </a:r>
          </a:p>
          <a:p>
            <a:pPr marL="342900" lvl="0" indent="-342900">
              <a:spcBef>
                <a:spcPct val="20000"/>
              </a:spcBef>
              <a:buFont typeface="Arial" pitchFamily="34" charset="0"/>
              <a:buChar char="•"/>
              <a:defRPr/>
            </a:pPr>
            <a:r>
              <a:rPr lang="en-US" sz="2400" dirty="0">
                <a:solidFill>
                  <a:prstClr val="black"/>
                </a:solidFill>
                <a:latin typeface="Times New Roman" pitchFamily="18" charset="0"/>
                <a:cs typeface="Times New Roman" pitchFamily="18" charset="0"/>
              </a:rPr>
              <a:t>Broad investigative powers but key limitations imposed by Privacy Act and other acts</a:t>
            </a:r>
          </a:p>
          <a:p>
            <a:pPr marL="342900" lvl="0" indent="-342900">
              <a:spcBef>
                <a:spcPct val="20000"/>
              </a:spcBef>
              <a:buFont typeface="Arial" pitchFamily="34" charset="0"/>
              <a:buChar char="•"/>
              <a:defRPr/>
            </a:pPr>
            <a:r>
              <a:rPr lang="en-US" sz="2400" dirty="0">
                <a:solidFill>
                  <a:prstClr val="black"/>
                </a:solidFill>
                <a:latin typeface="Times New Roman" pitchFamily="18" charset="0"/>
                <a:cs typeface="Times New Roman" pitchFamily="18" charset="0"/>
              </a:rPr>
              <a:t>Specifically authorized to collaborate with DOJ</a:t>
            </a:r>
          </a:p>
        </p:txBody>
      </p:sp>
      <p:sp>
        <p:nvSpPr>
          <p:cNvPr id="3" name="Slide Number Placeholder 2"/>
          <p:cNvSpPr>
            <a:spLocks noGrp="1"/>
          </p:cNvSpPr>
          <p:nvPr>
            <p:ph type="sldNum" sz="quarter" idx="12"/>
          </p:nvPr>
        </p:nvSpPr>
        <p:spPr/>
        <p:txBody>
          <a:bodyPr/>
          <a:lstStyle/>
          <a:p>
            <a:fld id="{A7CF25F6-FE55-4EE7-9DF4-61E04936BE8D}" type="slidenum">
              <a:rPr lang="en-US" smtClean="0"/>
              <a:pPr/>
              <a:t>19</a:t>
            </a:fld>
            <a:endParaRPr lang="en-US"/>
          </a:p>
        </p:txBody>
      </p:sp>
    </p:spTree>
    <p:extLst>
      <p:ext uri="{BB962C8B-B14F-4D97-AF65-F5344CB8AC3E}">
        <p14:creationId xmlns:p14="http://schemas.microsoft.com/office/powerpoint/2010/main" val="15399656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effectLst>
                  <a:outerShdw blurRad="38100" dist="38100" dir="2700000" algn="tl">
                    <a:srgbClr val="000000">
                      <a:alpha val="43137"/>
                    </a:srgbClr>
                  </a:outerShdw>
                </a:effectLst>
                <a:latin typeface="Times New Roman" pitchFamily="18" charset="0"/>
                <a:cs typeface="Times New Roman" pitchFamily="18" charset="0"/>
              </a:rPr>
              <a:t>Disclaimer for Marshall</a:t>
            </a:r>
            <a:endParaRPr lang="en-US"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ectangle 6"/>
          <p:cNvSpPr/>
          <p:nvPr/>
        </p:nvSpPr>
        <p:spPr>
          <a:xfrm>
            <a:off x="152400" y="1371600"/>
            <a:ext cx="86868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447800"/>
            <a:ext cx="8686800" cy="76200"/>
          </a:xfrm>
          <a:prstGeom prst="rect">
            <a:avLst/>
          </a:prstGeom>
          <a:solidFill>
            <a:schemeClr val="bg2">
              <a:lumMod val="1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7" descr="600px-United_States_Securities_and_Exchange_Commission_svg"/>
          <p:cNvPicPr>
            <a:picLocks noChangeAspect="1" noChangeArrowheads="1"/>
          </p:cNvPicPr>
          <p:nvPr/>
        </p:nvPicPr>
        <p:blipFill>
          <a:blip r:embed="rId3" cstate="print"/>
          <a:srcRect/>
          <a:stretch>
            <a:fillRect/>
          </a:stretch>
        </p:blipFill>
        <p:spPr bwMode="auto">
          <a:xfrm>
            <a:off x="228600" y="5791200"/>
            <a:ext cx="990600" cy="914400"/>
          </a:xfrm>
          <a:prstGeom prst="rect">
            <a:avLst/>
          </a:prstGeom>
          <a:noFill/>
        </p:spPr>
      </p:pic>
      <p:sp>
        <p:nvSpPr>
          <p:cNvPr id="12" name="Rectangle 11"/>
          <p:cNvSpPr/>
          <p:nvPr/>
        </p:nvSpPr>
        <p:spPr>
          <a:xfrm>
            <a:off x="1219200" y="2438400"/>
            <a:ext cx="6477000" cy="2419124"/>
          </a:xfrm>
          <a:prstGeom prst="rect">
            <a:avLst/>
          </a:prstGeom>
        </p:spPr>
        <p:txBody>
          <a:bodyPr wrap="square">
            <a:spAutoFit/>
          </a:bodyPr>
          <a:lstStyle/>
          <a:p>
            <a:pPr marL="342900" lvl="0" indent="-342900">
              <a:spcBef>
                <a:spcPct val="20000"/>
              </a:spcBef>
              <a:defRPr/>
            </a:pPr>
            <a:r>
              <a:rPr lang="en-US" dirty="0" smtClean="0">
                <a:latin typeface="Times New Roman" pitchFamily="18" charset="0"/>
                <a:cs typeface="Times New Roman" pitchFamily="18" charset="0"/>
              </a:rPr>
              <a:t>Remember:</a:t>
            </a:r>
          </a:p>
          <a:p>
            <a:pPr marL="342900" lvl="0" indent="-342900">
              <a:spcBef>
                <a:spcPct val="20000"/>
              </a:spcBef>
              <a:defRPr/>
            </a:pPr>
            <a:endParaRPr lang="en-US" dirty="0" smtClean="0">
              <a:latin typeface="Times New Roman" pitchFamily="18" charset="0"/>
              <a:cs typeface="Times New Roman" pitchFamily="18" charset="0"/>
            </a:endParaRPr>
          </a:p>
          <a:p>
            <a:pPr marL="342900" lvl="0" indent="-342900">
              <a:spcBef>
                <a:spcPct val="20000"/>
              </a:spcBef>
              <a:defRPr/>
            </a:pPr>
            <a:r>
              <a:rPr lang="en-US" dirty="0" smtClean="0">
                <a:latin typeface="Times New Roman" pitchFamily="18" charset="0"/>
                <a:cs typeface="Times New Roman" pitchFamily="18" charset="0"/>
              </a:rPr>
              <a:t>	The </a:t>
            </a:r>
            <a:r>
              <a:rPr lang="en-US" dirty="0">
                <a:latin typeface="Times New Roman" pitchFamily="18" charset="0"/>
                <a:cs typeface="Times New Roman" pitchFamily="18" charset="0"/>
              </a:rPr>
              <a:t>U.S. Securities and Exchange Commission, as a matter of policy, disclaims responsibility for any private publication or statement by any of its employees.  Views expressed herein are those of the presenter and do not necessarily reflect the views of the Commission or other members of the staff of the Commission.</a:t>
            </a:r>
          </a:p>
        </p:txBody>
      </p:sp>
      <p:sp>
        <p:nvSpPr>
          <p:cNvPr id="3" name="Slide Number Placeholder 2"/>
          <p:cNvSpPr>
            <a:spLocks noGrp="1"/>
          </p:cNvSpPr>
          <p:nvPr>
            <p:ph type="sldNum" sz="quarter" idx="12"/>
          </p:nvPr>
        </p:nvSpPr>
        <p:spPr/>
        <p:txBody>
          <a:bodyPr/>
          <a:lstStyle/>
          <a:p>
            <a:fld id="{A7CF25F6-FE55-4EE7-9DF4-61E04936BE8D}" type="slidenum">
              <a:rPr lang="en-US" smtClean="0"/>
              <a:pPr/>
              <a:t>2</a:t>
            </a:fld>
            <a:endParaRPr lang="en-US"/>
          </a:p>
        </p:txBody>
      </p:sp>
    </p:spTree>
    <p:extLst>
      <p:ext uri="{BB962C8B-B14F-4D97-AF65-F5344CB8AC3E}">
        <p14:creationId xmlns:p14="http://schemas.microsoft.com/office/powerpoint/2010/main" val="17708922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effectLst>
                  <a:outerShdw blurRad="38100" dist="38100" dir="2700000" algn="tl">
                    <a:srgbClr val="000000">
                      <a:alpha val="43137"/>
                    </a:srgbClr>
                  </a:outerShdw>
                </a:effectLst>
                <a:latin typeface="Times New Roman" pitchFamily="18" charset="0"/>
                <a:cs typeface="Times New Roman" pitchFamily="18" charset="0"/>
              </a:rPr>
              <a:t>Types of Cases</a:t>
            </a:r>
          </a:p>
        </p:txBody>
      </p:sp>
      <p:sp>
        <p:nvSpPr>
          <p:cNvPr id="7" name="Rectangle 6"/>
          <p:cNvSpPr/>
          <p:nvPr/>
        </p:nvSpPr>
        <p:spPr>
          <a:xfrm>
            <a:off x="152400" y="1371600"/>
            <a:ext cx="86868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447800"/>
            <a:ext cx="8686800" cy="76200"/>
          </a:xfrm>
          <a:prstGeom prst="rect">
            <a:avLst/>
          </a:prstGeom>
          <a:solidFill>
            <a:schemeClr val="bg2">
              <a:lumMod val="1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7" descr="600px-United_States_Securities_and_Exchange_Commission_svg"/>
          <p:cNvPicPr>
            <a:picLocks noChangeAspect="1" noChangeArrowheads="1"/>
          </p:cNvPicPr>
          <p:nvPr/>
        </p:nvPicPr>
        <p:blipFill>
          <a:blip r:embed="rId3" cstate="print"/>
          <a:srcRect/>
          <a:stretch>
            <a:fillRect/>
          </a:stretch>
        </p:blipFill>
        <p:spPr bwMode="auto">
          <a:xfrm>
            <a:off x="228600" y="5638800"/>
            <a:ext cx="1066800" cy="1066800"/>
          </a:xfrm>
          <a:prstGeom prst="rect">
            <a:avLst/>
          </a:prstGeom>
          <a:noFill/>
        </p:spPr>
      </p:pic>
      <p:sp>
        <p:nvSpPr>
          <p:cNvPr id="12" name="Rectangle 11"/>
          <p:cNvSpPr/>
          <p:nvPr/>
        </p:nvSpPr>
        <p:spPr>
          <a:xfrm>
            <a:off x="1371600" y="1795617"/>
            <a:ext cx="6477000" cy="4376583"/>
          </a:xfrm>
          <a:prstGeom prst="rect">
            <a:avLst/>
          </a:prstGeom>
        </p:spPr>
        <p:txBody>
          <a:bodyPr wrap="square">
            <a:spAutoFit/>
          </a:bodyPr>
          <a:lstStyle/>
          <a:p>
            <a:pPr marL="342900" lvl="0" indent="-342900">
              <a:spcBef>
                <a:spcPct val="20000"/>
              </a:spcBef>
              <a:buFont typeface="Arial" pitchFamily="34" charset="0"/>
              <a:buChar char="•"/>
              <a:defRPr/>
            </a:pPr>
            <a:r>
              <a:rPr lang="en-US" sz="2400" dirty="0">
                <a:solidFill>
                  <a:prstClr val="black"/>
                </a:solidFill>
                <a:latin typeface="Times New Roman" pitchFamily="18" charset="0"/>
                <a:cs typeface="Times New Roman" pitchFamily="18" charset="0"/>
              </a:rPr>
              <a:t>Financial reporting and disclosure</a:t>
            </a:r>
          </a:p>
          <a:p>
            <a:pPr marL="342900" lvl="0" indent="-342900">
              <a:spcBef>
                <a:spcPct val="20000"/>
              </a:spcBef>
              <a:buFont typeface="Arial" pitchFamily="34" charset="0"/>
              <a:buChar char="•"/>
              <a:defRPr/>
            </a:pPr>
            <a:r>
              <a:rPr lang="en-US" sz="2400" dirty="0">
                <a:solidFill>
                  <a:prstClr val="black"/>
                </a:solidFill>
                <a:latin typeface="Times New Roman" pitchFamily="18" charset="0"/>
                <a:cs typeface="Times New Roman" pitchFamily="18" charset="0"/>
              </a:rPr>
              <a:t>Insider trading</a:t>
            </a:r>
          </a:p>
          <a:p>
            <a:pPr marL="342900" lvl="0" indent="-342900">
              <a:spcBef>
                <a:spcPct val="20000"/>
              </a:spcBef>
              <a:buFont typeface="Arial" pitchFamily="34" charset="0"/>
              <a:buChar char="•"/>
              <a:defRPr/>
            </a:pPr>
            <a:r>
              <a:rPr lang="en-US" sz="2400" dirty="0">
                <a:solidFill>
                  <a:prstClr val="black"/>
                </a:solidFill>
                <a:latin typeface="Times New Roman" pitchFamily="18" charset="0"/>
                <a:cs typeface="Times New Roman" pitchFamily="18" charset="0"/>
              </a:rPr>
              <a:t>FCPA</a:t>
            </a:r>
          </a:p>
          <a:p>
            <a:pPr marL="342900" lvl="0" indent="-342900">
              <a:spcBef>
                <a:spcPct val="20000"/>
              </a:spcBef>
              <a:buFont typeface="Arial" pitchFamily="34" charset="0"/>
              <a:buChar char="•"/>
              <a:defRPr/>
            </a:pPr>
            <a:r>
              <a:rPr lang="en-US" sz="2400" dirty="0">
                <a:solidFill>
                  <a:prstClr val="black"/>
                </a:solidFill>
                <a:latin typeface="Times New Roman" pitchFamily="18" charset="0"/>
                <a:cs typeface="Times New Roman" pitchFamily="18" charset="0"/>
              </a:rPr>
              <a:t>Broker-dealer, investment adviser &amp; investment company</a:t>
            </a:r>
          </a:p>
          <a:p>
            <a:pPr marL="342900" lvl="0" indent="-342900">
              <a:spcBef>
                <a:spcPct val="20000"/>
              </a:spcBef>
              <a:buFont typeface="Arial" pitchFamily="34" charset="0"/>
              <a:buChar char="•"/>
              <a:defRPr/>
            </a:pPr>
            <a:r>
              <a:rPr lang="en-US" sz="2400" dirty="0">
                <a:solidFill>
                  <a:prstClr val="black"/>
                </a:solidFill>
                <a:latin typeface="Times New Roman" pitchFamily="18" charset="0"/>
                <a:cs typeface="Times New Roman" pitchFamily="18" charset="0"/>
              </a:rPr>
              <a:t>Market manipulation</a:t>
            </a:r>
          </a:p>
          <a:p>
            <a:pPr marL="342900" lvl="0" indent="-342900">
              <a:spcBef>
                <a:spcPct val="20000"/>
              </a:spcBef>
              <a:buFont typeface="Arial" pitchFamily="34" charset="0"/>
              <a:buChar char="•"/>
              <a:defRPr/>
            </a:pPr>
            <a:r>
              <a:rPr lang="en-US" sz="2400" dirty="0">
                <a:solidFill>
                  <a:prstClr val="black"/>
                </a:solidFill>
                <a:latin typeface="Times New Roman" pitchFamily="18" charset="0"/>
                <a:cs typeface="Times New Roman" pitchFamily="18" charset="0"/>
              </a:rPr>
              <a:t>Offering frauds &amp; Ponzi schemes </a:t>
            </a:r>
          </a:p>
          <a:p>
            <a:pPr marL="742950" lvl="1" indent="-285750">
              <a:spcBef>
                <a:spcPct val="20000"/>
              </a:spcBef>
              <a:buFont typeface="Arial" pitchFamily="34" charset="0"/>
              <a:buChar char="–"/>
              <a:defRPr/>
            </a:pPr>
            <a:r>
              <a:rPr lang="en-US" sz="2400" dirty="0">
                <a:solidFill>
                  <a:prstClr val="black"/>
                </a:solidFill>
                <a:latin typeface="Times New Roman" pitchFamily="18" charset="0"/>
                <a:cs typeface="Times New Roman" pitchFamily="18" charset="0"/>
              </a:rPr>
              <a:t>Affinity frauds, especially religious affinity</a:t>
            </a:r>
          </a:p>
          <a:p>
            <a:pPr marL="742950" lvl="1" indent="-285750">
              <a:spcBef>
                <a:spcPct val="20000"/>
              </a:spcBef>
              <a:buFont typeface="Arial" pitchFamily="34" charset="0"/>
              <a:buChar char="–"/>
              <a:defRPr/>
            </a:pPr>
            <a:r>
              <a:rPr lang="en-US" sz="2400" dirty="0">
                <a:solidFill>
                  <a:prstClr val="black"/>
                </a:solidFill>
                <a:latin typeface="Times New Roman" pitchFamily="18" charset="0"/>
                <a:cs typeface="Times New Roman" pitchFamily="18" charset="0"/>
              </a:rPr>
              <a:t>Oil &amp; gas offerings</a:t>
            </a:r>
          </a:p>
          <a:p>
            <a:pPr marL="742950" lvl="1" indent="-285750">
              <a:spcBef>
                <a:spcPct val="20000"/>
              </a:spcBef>
              <a:buFont typeface="Arial" pitchFamily="34" charset="0"/>
              <a:buChar char="–"/>
              <a:defRPr/>
            </a:pPr>
            <a:r>
              <a:rPr lang="en-US" sz="2400" dirty="0">
                <a:solidFill>
                  <a:prstClr val="black"/>
                </a:solidFill>
                <a:latin typeface="Times New Roman" pitchFamily="18" charset="0"/>
                <a:cs typeface="Times New Roman" pitchFamily="18" charset="0"/>
              </a:rPr>
              <a:t>Very crude to highly sophisticated</a:t>
            </a:r>
          </a:p>
        </p:txBody>
      </p:sp>
      <p:sp>
        <p:nvSpPr>
          <p:cNvPr id="3" name="Slide Number Placeholder 2"/>
          <p:cNvSpPr>
            <a:spLocks noGrp="1"/>
          </p:cNvSpPr>
          <p:nvPr>
            <p:ph type="sldNum" sz="quarter" idx="12"/>
          </p:nvPr>
        </p:nvSpPr>
        <p:spPr/>
        <p:txBody>
          <a:bodyPr/>
          <a:lstStyle/>
          <a:p>
            <a:fld id="{A7CF25F6-FE55-4EE7-9DF4-61E04936BE8D}" type="slidenum">
              <a:rPr lang="en-US" smtClean="0"/>
              <a:pPr/>
              <a:t>20</a:t>
            </a:fld>
            <a:endParaRPr lang="en-US"/>
          </a:p>
        </p:txBody>
      </p:sp>
    </p:spTree>
    <p:extLst>
      <p:ext uri="{BB962C8B-B14F-4D97-AF65-F5344CB8AC3E}">
        <p14:creationId xmlns:p14="http://schemas.microsoft.com/office/powerpoint/2010/main" val="16583899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43000" y="2362200"/>
            <a:ext cx="7315200" cy="2062103"/>
          </a:xfrm>
          <a:prstGeom prst="rect">
            <a:avLst/>
          </a:prstGeom>
          <a:noFill/>
        </p:spPr>
        <p:txBody>
          <a:bodyPr wrap="square" rtlCol="0">
            <a:spAutoFit/>
          </a:bodyPr>
          <a:lstStyle/>
          <a:p>
            <a:endParaRPr lang="en-US" sz="3200" b="1" dirty="0" smtClean="0">
              <a:solidFill>
                <a:srgbClr val="1F497D"/>
              </a:solidFill>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sz="3200" b="1" dirty="0" smtClean="0">
              <a:solidFill>
                <a:srgbClr val="1F497D"/>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4000" b="1" dirty="0" smtClean="0">
                <a:solidFill>
                  <a:srgbClr val="1F497D"/>
                </a:solidFill>
                <a:effectLst>
                  <a:outerShdw blurRad="38100" dist="38100" dir="2700000" algn="tl">
                    <a:srgbClr val="000000">
                      <a:alpha val="43137"/>
                    </a:srgbClr>
                  </a:outerShdw>
                </a:effectLst>
                <a:latin typeface="Times New Roman" pitchFamily="18" charset="0"/>
                <a:cs typeface="Times New Roman" pitchFamily="18" charset="0"/>
              </a:rPr>
              <a:t>Financial Reporting</a:t>
            </a:r>
          </a:p>
          <a:p>
            <a:endParaRPr lang="en-US" sz="2400" b="1" dirty="0" smtClean="0">
              <a:solidFill>
                <a:srgbClr val="1F497D"/>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Picture 7" descr="600px-United_States_Securities_and_Exchange_Commission_svg"/>
          <p:cNvPicPr>
            <a:picLocks noChangeAspect="1" noChangeArrowheads="1"/>
          </p:cNvPicPr>
          <p:nvPr/>
        </p:nvPicPr>
        <p:blipFill>
          <a:blip r:embed="rId3" cstate="print"/>
          <a:srcRect/>
          <a:stretch>
            <a:fillRect/>
          </a:stretch>
        </p:blipFill>
        <p:spPr bwMode="auto">
          <a:xfrm>
            <a:off x="381000" y="5181600"/>
            <a:ext cx="1447800" cy="1447800"/>
          </a:xfrm>
          <a:prstGeom prst="rect">
            <a:avLst/>
          </a:prstGeom>
          <a:noFill/>
        </p:spPr>
      </p:pic>
      <p:pic>
        <p:nvPicPr>
          <p:cNvPr id="7" name="Picture 6" descr="2011_09_19_16_16_350001.jpg"/>
          <p:cNvPicPr>
            <a:picLocks noChangeAspect="1"/>
          </p:cNvPicPr>
          <p:nvPr/>
        </p:nvPicPr>
        <p:blipFill>
          <a:blip r:embed="rId4" cstate="print"/>
          <a:stretch>
            <a:fillRect/>
          </a:stretch>
        </p:blipFill>
        <p:spPr>
          <a:xfrm>
            <a:off x="0" y="1"/>
            <a:ext cx="9144000" cy="2362200"/>
          </a:xfrm>
          <a:prstGeom prst="rect">
            <a:avLst/>
          </a:prstGeom>
        </p:spPr>
      </p:pic>
      <p:sp>
        <p:nvSpPr>
          <p:cNvPr id="3" name="Slide Number Placeholder 2"/>
          <p:cNvSpPr>
            <a:spLocks noGrp="1"/>
          </p:cNvSpPr>
          <p:nvPr>
            <p:ph type="sldNum" sz="quarter" idx="12"/>
          </p:nvPr>
        </p:nvSpPr>
        <p:spPr/>
        <p:txBody>
          <a:bodyPr/>
          <a:lstStyle/>
          <a:p>
            <a:fld id="{A7CF25F6-FE55-4EE7-9DF4-61E04936BE8D}" type="slidenum">
              <a:rPr lang="en-US" smtClean="0">
                <a:solidFill>
                  <a:prstClr val="black">
                    <a:tint val="75000"/>
                  </a:prstClr>
                </a:solidFill>
              </a:rPr>
              <a:pPr/>
              <a:t>21</a:t>
            </a:fld>
            <a:endParaRPr lang="en-US">
              <a:solidFill>
                <a:prstClr val="black">
                  <a:tint val="75000"/>
                </a:prstClr>
              </a:solidFill>
            </a:endParaRPr>
          </a:p>
        </p:txBody>
      </p:sp>
    </p:spTree>
    <p:extLst>
      <p:ext uri="{BB962C8B-B14F-4D97-AF65-F5344CB8AC3E}">
        <p14:creationId xmlns:p14="http://schemas.microsoft.com/office/powerpoint/2010/main" val="21852645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effectLst>
                  <a:outerShdw blurRad="38100" dist="38100" dir="2700000" algn="tl">
                    <a:srgbClr val="000000">
                      <a:alpha val="43137"/>
                    </a:srgbClr>
                  </a:outerShdw>
                </a:effectLst>
              </a:rPr>
              <a:t>Financial Reporting and Issuer Disclosures</a:t>
            </a:r>
          </a:p>
        </p:txBody>
      </p:sp>
      <p:sp>
        <p:nvSpPr>
          <p:cNvPr id="11" name="Text Placeholder 10"/>
          <p:cNvSpPr>
            <a:spLocks noGrp="1"/>
          </p:cNvSpPr>
          <p:nvPr>
            <p:ph type="body" idx="1"/>
          </p:nvPr>
        </p:nvSpPr>
        <p:spPr/>
        <p:txBody>
          <a:bodyPr/>
          <a:lstStyle/>
          <a:p>
            <a:r>
              <a:rPr lang="en-US" dirty="0" smtClean="0"/>
              <a:t>Not as much today</a:t>
            </a:r>
            <a:endParaRPr lang="en-US" dirty="0"/>
          </a:p>
        </p:txBody>
      </p:sp>
      <p:sp>
        <p:nvSpPr>
          <p:cNvPr id="13" name="Content Placeholder 12"/>
          <p:cNvSpPr>
            <a:spLocks noGrp="1"/>
          </p:cNvSpPr>
          <p:nvPr>
            <p:ph sz="half" idx="2"/>
          </p:nvPr>
        </p:nvSpPr>
        <p:spPr/>
        <p:txBody>
          <a:bodyPr/>
          <a:lstStyle/>
          <a:p>
            <a:r>
              <a:rPr lang="en-US" dirty="0" smtClean="0"/>
              <a:t> Historic drop in restatements/cases </a:t>
            </a:r>
          </a:p>
          <a:p>
            <a:r>
              <a:rPr lang="en-US" dirty="0" smtClean="0"/>
              <a:t> SOX worked</a:t>
            </a:r>
          </a:p>
          <a:p>
            <a:r>
              <a:rPr lang="en-US" dirty="0" smtClean="0">
                <a:solidFill>
                  <a:prstClr val="black"/>
                </a:solidFill>
                <a:latin typeface="Times New Roman" pitchFamily="18" charset="0"/>
                <a:cs typeface="Times New Roman" pitchFamily="18" charset="0"/>
              </a:rPr>
              <a:t> Internal controls are better</a:t>
            </a:r>
          </a:p>
          <a:p>
            <a:r>
              <a:rPr lang="en-US" sz="2250" dirty="0" smtClean="0">
                <a:solidFill>
                  <a:prstClr val="black"/>
                </a:solidFill>
                <a:latin typeface="Times New Roman" pitchFamily="18" charset="0"/>
                <a:cs typeface="Times New Roman" pitchFamily="18" charset="0"/>
              </a:rPr>
              <a:t> Lots of people looking for fraud</a:t>
            </a:r>
          </a:p>
          <a:p>
            <a:r>
              <a:rPr lang="en-US" sz="2250" dirty="0" smtClean="0">
                <a:solidFill>
                  <a:prstClr val="black"/>
                </a:solidFill>
                <a:latin typeface="Times New Roman" pitchFamily="18" charset="0"/>
                <a:cs typeface="Times New Roman" pitchFamily="18" charset="0"/>
              </a:rPr>
              <a:t> Whistleblowers</a:t>
            </a:r>
          </a:p>
          <a:p>
            <a:r>
              <a:rPr lang="en-US" sz="2250" dirty="0" smtClean="0">
                <a:solidFill>
                  <a:prstClr val="black"/>
                </a:solidFill>
                <a:latin typeface="Times New Roman" pitchFamily="18" charset="0"/>
                <a:cs typeface="Times New Roman" pitchFamily="18" charset="0"/>
              </a:rPr>
              <a:t> Increased penalties</a:t>
            </a:r>
          </a:p>
          <a:p>
            <a:endParaRPr lang="en-US" dirty="0"/>
          </a:p>
        </p:txBody>
      </p:sp>
      <p:sp>
        <p:nvSpPr>
          <p:cNvPr id="14" name="Text Placeholder 13"/>
          <p:cNvSpPr>
            <a:spLocks noGrp="1"/>
          </p:cNvSpPr>
          <p:nvPr>
            <p:ph type="body" sz="quarter" idx="3"/>
          </p:nvPr>
        </p:nvSpPr>
        <p:spPr/>
        <p:txBody>
          <a:bodyPr/>
          <a:lstStyle/>
          <a:p>
            <a:r>
              <a:rPr lang="en-US" dirty="0" smtClean="0"/>
              <a:t>Will never go away</a:t>
            </a:r>
            <a:endParaRPr lang="en-US" dirty="0"/>
          </a:p>
        </p:txBody>
      </p:sp>
      <p:sp>
        <p:nvSpPr>
          <p:cNvPr id="15" name="Content Placeholder 14"/>
          <p:cNvSpPr>
            <a:spLocks noGrp="1"/>
          </p:cNvSpPr>
          <p:nvPr>
            <p:ph sz="quarter" idx="4"/>
          </p:nvPr>
        </p:nvSpPr>
        <p:spPr/>
        <p:txBody>
          <a:bodyPr/>
          <a:lstStyle/>
          <a:p>
            <a:r>
              <a:rPr lang="en-US" dirty="0" smtClean="0"/>
              <a:t>People are not perfect</a:t>
            </a:r>
          </a:p>
          <a:p>
            <a:r>
              <a:rPr lang="en-US" dirty="0" smtClean="0"/>
              <a:t>“Short-termism” is rampant</a:t>
            </a:r>
          </a:p>
          <a:p>
            <a:r>
              <a:rPr lang="en-US" dirty="0" smtClean="0"/>
              <a:t>SOX has not worked as well</a:t>
            </a:r>
          </a:p>
          <a:p>
            <a:r>
              <a:rPr lang="en-US" dirty="0" smtClean="0"/>
              <a:t>The market may not be ripe for large scale accounting fraud right now</a:t>
            </a:r>
            <a:endParaRPr lang="en-US" dirty="0"/>
          </a:p>
        </p:txBody>
      </p:sp>
      <p:sp>
        <p:nvSpPr>
          <p:cNvPr id="3" name="Slide Number Placeholder 2"/>
          <p:cNvSpPr>
            <a:spLocks noGrp="1"/>
          </p:cNvSpPr>
          <p:nvPr>
            <p:ph type="sldNum" sz="quarter" idx="12"/>
          </p:nvPr>
        </p:nvSpPr>
        <p:spPr/>
        <p:txBody>
          <a:bodyPr/>
          <a:lstStyle/>
          <a:p>
            <a:fld id="{A7CF25F6-FE55-4EE7-9DF4-61E04936BE8D}" type="slidenum">
              <a:rPr lang="en-US" smtClean="0">
                <a:solidFill>
                  <a:prstClr val="black">
                    <a:tint val="75000"/>
                  </a:prstClr>
                </a:solidFill>
              </a:rPr>
              <a:pPr/>
              <a:t>22</a:t>
            </a:fld>
            <a:endParaRPr lang="en-US">
              <a:solidFill>
                <a:prstClr val="black">
                  <a:tint val="75000"/>
                </a:prstClr>
              </a:solidFill>
            </a:endParaRPr>
          </a:p>
        </p:txBody>
      </p:sp>
      <p:sp>
        <p:nvSpPr>
          <p:cNvPr id="7" name="Rectangle 6"/>
          <p:cNvSpPr/>
          <p:nvPr/>
        </p:nvSpPr>
        <p:spPr>
          <a:xfrm>
            <a:off x="152400" y="1371600"/>
            <a:ext cx="86868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52400" y="1447800"/>
            <a:ext cx="8686800" cy="76200"/>
          </a:xfrm>
          <a:prstGeom prst="rect">
            <a:avLst/>
          </a:prstGeom>
          <a:solidFill>
            <a:schemeClr val="bg2">
              <a:lumMod val="1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7" descr="600px-United_States_Securities_and_Exchange_Commission_svg"/>
          <p:cNvPicPr>
            <a:picLocks noChangeAspect="1" noChangeArrowheads="1"/>
          </p:cNvPicPr>
          <p:nvPr/>
        </p:nvPicPr>
        <p:blipFill>
          <a:blip r:embed="rId3" cstate="print"/>
          <a:srcRect/>
          <a:stretch>
            <a:fillRect/>
          </a:stretch>
        </p:blipFill>
        <p:spPr bwMode="auto">
          <a:xfrm>
            <a:off x="228600" y="5638800"/>
            <a:ext cx="1066800" cy="1066800"/>
          </a:xfrm>
          <a:prstGeom prst="rect">
            <a:avLst/>
          </a:prstGeom>
          <a:noFill/>
        </p:spPr>
      </p:pic>
    </p:spTree>
    <p:extLst>
      <p:ext uri="{BB962C8B-B14F-4D97-AF65-F5344CB8AC3E}">
        <p14:creationId xmlns:p14="http://schemas.microsoft.com/office/powerpoint/2010/main" val="14132135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effectLst>
                  <a:outerShdw blurRad="38100" dist="38100" dir="2700000" algn="tl">
                    <a:srgbClr val="000000">
                      <a:alpha val="43137"/>
                    </a:srgbClr>
                  </a:outerShdw>
                </a:effectLst>
              </a:rPr>
              <a:t>Financial Reporting and Issuer Disclosures</a:t>
            </a:r>
          </a:p>
        </p:txBody>
      </p:sp>
      <p:sp>
        <p:nvSpPr>
          <p:cNvPr id="7" name="Rectangle 6"/>
          <p:cNvSpPr/>
          <p:nvPr/>
        </p:nvSpPr>
        <p:spPr>
          <a:xfrm>
            <a:off x="152400" y="1371600"/>
            <a:ext cx="86868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52400" y="1447800"/>
            <a:ext cx="8686800" cy="76200"/>
          </a:xfrm>
          <a:prstGeom prst="rect">
            <a:avLst/>
          </a:prstGeom>
          <a:solidFill>
            <a:schemeClr val="bg2">
              <a:lumMod val="1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7" descr="600px-United_States_Securities_and_Exchange_Commission_svg"/>
          <p:cNvPicPr>
            <a:picLocks noChangeAspect="1" noChangeArrowheads="1"/>
          </p:cNvPicPr>
          <p:nvPr/>
        </p:nvPicPr>
        <p:blipFill>
          <a:blip r:embed="rId3" cstate="print"/>
          <a:srcRect/>
          <a:stretch>
            <a:fillRect/>
          </a:stretch>
        </p:blipFill>
        <p:spPr bwMode="auto">
          <a:xfrm>
            <a:off x="228600" y="5638800"/>
            <a:ext cx="1066800" cy="1066800"/>
          </a:xfrm>
          <a:prstGeom prst="rect">
            <a:avLst/>
          </a:prstGeom>
          <a:noFill/>
        </p:spPr>
      </p:pic>
      <p:sp>
        <p:nvSpPr>
          <p:cNvPr id="12" name="Rectangle 11"/>
          <p:cNvSpPr/>
          <p:nvPr/>
        </p:nvSpPr>
        <p:spPr>
          <a:xfrm>
            <a:off x="1143000" y="1752600"/>
            <a:ext cx="7315200" cy="3416320"/>
          </a:xfrm>
          <a:prstGeom prst="rect">
            <a:avLst/>
          </a:prstGeom>
        </p:spPr>
        <p:txBody>
          <a:bodyPr wrap="square">
            <a:spAutoFit/>
          </a:bodyPr>
          <a:lstStyle/>
          <a:p>
            <a:pPr>
              <a:buFont typeface="Arial" pitchFamily="34" charset="0"/>
              <a:buChar char="•"/>
            </a:pPr>
            <a:r>
              <a:rPr lang="en-US" sz="2400" dirty="0" smtClean="0"/>
              <a:t> Renewed focus post-financial crisis </a:t>
            </a:r>
          </a:p>
          <a:p>
            <a:pPr>
              <a:buFont typeface="Arial" pitchFamily="34" charset="0"/>
              <a:buChar char="•"/>
            </a:pPr>
            <a:r>
              <a:rPr lang="en-US" sz="2400" dirty="0" smtClean="0"/>
              <a:t> Recent increase in filed actions</a:t>
            </a:r>
          </a:p>
          <a:p>
            <a:pPr>
              <a:buFont typeface="Arial" pitchFamily="34" charset="0"/>
              <a:buChar char="•"/>
            </a:pPr>
            <a:r>
              <a:rPr lang="en-US" sz="2400" dirty="0" smtClean="0"/>
              <a:t> Gatekeepers – directors, accountants, auditors</a:t>
            </a:r>
          </a:p>
          <a:p>
            <a:pPr>
              <a:buFont typeface="Arial" pitchFamily="34" charset="0"/>
              <a:buChar char="•"/>
            </a:pPr>
            <a:r>
              <a:rPr lang="en-US" sz="2400" dirty="0" smtClean="0"/>
              <a:t> Individuals </a:t>
            </a:r>
          </a:p>
          <a:p>
            <a:pPr>
              <a:buFont typeface="Arial" pitchFamily="34" charset="0"/>
              <a:buChar char="•"/>
            </a:pPr>
            <a:r>
              <a:rPr lang="en-US" sz="2400" dirty="0" smtClean="0"/>
              <a:t> </a:t>
            </a:r>
            <a:r>
              <a:rPr lang="en-US" sz="2400" dirty="0" err="1" smtClean="0"/>
              <a:t>FRAud</a:t>
            </a:r>
            <a:r>
              <a:rPr lang="en-US" sz="2400" dirty="0" smtClean="0"/>
              <a:t> Task Force 	     </a:t>
            </a:r>
            <a:r>
              <a:rPr lang="en-US" sz="2400" dirty="0" err="1" smtClean="0"/>
              <a:t>FRAud</a:t>
            </a:r>
            <a:r>
              <a:rPr lang="en-US" sz="2400" dirty="0" smtClean="0"/>
              <a:t> Group</a:t>
            </a:r>
          </a:p>
          <a:p>
            <a:pPr>
              <a:buFont typeface="Arial" pitchFamily="34" charset="0"/>
              <a:buChar char="•"/>
            </a:pPr>
            <a:r>
              <a:rPr lang="en-US" sz="2400" dirty="0" smtClean="0"/>
              <a:t> Technical violations and internal controls </a:t>
            </a:r>
          </a:p>
          <a:p>
            <a:pPr>
              <a:buFont typeface="Arial" pitchFamily="34" charset="0"/>
              <a:buChar char="•"/>
            </a:pPr>
            <a:r>
              <a:rPr lang="en-US" sz="2400" dirty="0" smtClean="0"/>
              <a:t> “broken windows”</a:t>
            </a:r>
          </a:p>
          <a:p>
            <a:pPr>
              <a:buFont typeface="Arial" pitchFamily="34" charset="0"/>
              <a:buChar char="•"/>
            </a:pPr>
            <a:r>
              <a:rPr lang="en-US" sz="2400" dirty="0" smtClean="0">
                <a:solidFill>
                  <a:prstClr val="black"/>
                </a:solidFill>
                <a:latin typeface="Times New Roman" pitchFamily="18" charset="0"/>
                <a:cs typeface="Times New Roman" pitchFamily="18" charset="0"/>
              </a:rPr>
              <a:t> Pencils       Spreadsheets       </a:t>
            </a:r>
            <a:r>
              <a:rPr lang="en-US" sz="2400" dirty="0" err="1" smtClean="0">
                <a:solidFill>
                  <a:prstClr val="black"/>
                </a:solidFill>
                <a:latin typeface="Times New Roman" pitchFamily="18" charset="0"/>
                <a:cs typeface="Times New Roman" pitchFamily="18" charset="0"/>
              </a:rPr>
              <a:t>AQM</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CIRA</a:t>
            </a:r>
            <a:r>
              <a:rPr lang="en-US" sz="2400" dirty="0" smtClean="0">
                <a:solidFill>
                  <a:prstClr val="black"/>
                </a:solidFill>
                <a:latin typeface="Times New Roman" pitchFamily="18" charset="0"/>
                <a:cs typeface="Times New Roman" pitchFamily="18" charset="0"/>
              </a:rPr>
              <a:t>       AI?</a:t>
            </a:r>
          </a:p>
          <a:p>
            <a:pPr>
              <a:buFont typeface="Arial" pitchFamily="34" charset="0"/>
              <a:buChar char="•"/>
            </a:pPr>
            <a:r>
              <a:rPr lang="en-US" sz="2400" dirty="0" smtClean="0">
                <a:solidFill>
                  <a:prstClr val="black"/>
                </a:solidFill>
                <a:latin typeface="Times New Roman" pitchFamily="18" charset="0"/>
                <a:cs typeface="Times New Roman" pitchFamily="18" charset="0"/>
              </a:rPr>
              <a:t> Whistleblowers </a:t>
            </a:r>
            <a:endParaRPr lang="en-US" sz="2250" dirty="0">
              <a:solidFill>
                <a:prstClr val="black"/>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A7CF25F6-FE55-4EE7-9DF4-61E04936BE8D}" type="slidenum">
              <a:rPr lang="en-US" smtClean="0">
                <a:solidFill>
                  <a:prstClr val="black">
                    <a:tint val="75000"/>
                  </a:prstClr>
                </a:solidFill>
              </a:rPr>
              <a:pPr/>
              <a:t>23</a:t>
            </a:fld>
            <a:endParaRPr lang="en-US">
              <a:solidFill>
                <a:prstClr val="black">
                  <a:tint val="75000"/>
                </a:prstClr>
              </a:solidFill>
            </a:endParaRPr>
          </a:p>
        </p:txBody>
      </p:sp>
      <p:sp>
        <p:nvSpPr>
          <p:cNvPr id="9" name="Right Arrow 8"/>
          <p:cNvSpPr/>
          <p:nvPr/>
        </p:nvSpPr>
        <p:spPr>
          <a:xfrm>
            <a:off x="3581400" y="3352800"/>
            <a:ext cx="609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2362200" y="4419600"/>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4495800" y="4419600"/>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5715000" y="4419600"/>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6934200" y="4419600"/>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32135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7CF25F6-FE55-4EE7-9DF4-61E04936BE8D}" type="slidenum">
              <a:rPr lang="en-US" smtClean="0">
                <a:latin typeface="Calibri" panose="020F0502020204030204" pitchFamily="34" charset="0"/>
              </a:rPr>
              <a:pPr/>
              <a:t>24</a:t>
            </a:fld>
            <a:endParaRPr lang="en-US">
              <a:latin typeface="Calibri" panose="020F0502020204030204" pitchFamily="34" charset="0"/>
            </a:endParaRPr>
          </a:p>
        </p:txBody>
      </p:sp>
      <p:sp>
        <p:nvSpPr>
          <p:cNvPr id="2" name="Title 1"/>
          <p:cNvSpPr>
            <a:spLocks noGrp="1"/>
          </p:cNvSpPr>
          <p:nvPr>
            <p:ph type="title"/>
          </p:nvPr>
        </p:nvSpPr>
        <p:spPr/>
        <p:txBody>
          <a:bodyPr/>
          <a:lstStyle/>
          <a:p>
            <a:pPr algn="l"/>
            <a:r>
              <a:rPr lang="en-US" dirty="0" smtClean="0">
                <a:effectLst>
                  <a:outerShdw blurRad="38100" dist="38100" dir="2700000" algn="tl">
                    <a:srgbClr val="000000">
                      <a:alpha val="43137"/>
                    </a:srgbClr>
                  </a:outerShdw>
                </a:effectLst>
                <a:latin typeface="Calibri" panose="020F0502020204030204" pitchFamily="34" charset="0"/>
                <a:cs typeface="Times New Roman" pitchFamily="18" charset="0"/>
              </a:rPr>
              <a:t>The SEC </a:t>
            </a:r>
            <a:r>
              <a:rPr lang="en-US" dirty="0">
                <a:effectLst>
                  <a:outerShdw blurRad="38100" dist="38100" dir="2700000" algn="tl">
                    <a:srgbClr val="000000">
                      <a:alpha val="43137"/>
                    </a:srgbClr>
                  </a:outerShdw>
                </a:effectLst>
                <a:latin typeface="Calibri" panose="020F0502020204030204" pitchFamily="34" charset="0"/>
                <a:cs typeface="Times New Roman" pitchFamily="18" charset="0"/>
              </a:rPr>
              <a:t>is a Civil agency</a:t>
            </a:r>
          </a:p>
        </p:txBody>
      </p:sp>
      <p:sp>
        <p:nvSpPr>
          <p:cNvPr id="7" name="Rectangle 6"/>
          <p:cNvSpPr/>
          <p:nvPr/>
        </p:nvSpPr>
        <p:spPr>
          <a:xfrm>
            <a:off x="152400" y="1371600"/>
            <a:ext cx="86868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 name="Rectangle 7"/>
          <p:cNvSpPr/>
          <p:nvPr/>
        </p:nvSpPr>
        <p:spPr>
          <a:xfrm>
            <a:off x="152400" y="1447800"/>
            <a:ext cx="8686800" cy="76200"/>
          </a:xfrm>
          <a:prstGeom prst="rect">
            <a:avLst/>
          </a:prstGeom>
          <a:solidFill>
            <a:schemeClr val="bg2">
              <a:lumMod val="1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2" name="Rectangle 11"/>
          <p:cNvSpPr/>
          <p:nvPr/>
        </p:nvSpPr>
        <p:spPr>
          <a:xfrm>
            <a:off x="685800" y="1682889"/>
            <a:ext cx="8001000" cy="5632311"/>
          </a:xfrm>
          <a:prstGeom prst="rect">
            <a:avLst/>
          </a:prstGeom>
        </p:spPr>
        <p:txBody>
          <a:bodyPr wrap="square">
            <a:spAutoFit/>
          </a:bodyPr>
          <a:lstStyle/>
          <a:p>
            <a:r>
              <a:rPr lang="en-US" b="1" dirty="0" smtClean="0">
                <a:latin typeface="Calibri" panose="020F0502020204030204" pitchFamily="34" charset="0"/>
                <a:cs typeface="Times New Roman" pitchFamily="18" charset="0"/>
              </a:rPr>
              <a:t>Civil Actions:</a:t>
            </a:r>
          </a:p>
          <a:p>
            <a:pPr marL="285750" indent="-285750">
              <a:buFont typeface="Arial" panose="020B0604020202020204" pitchFamily="34" charset="0"/>
              <a:buChar char="•"/>
            </a:pPr>
            <a:r>
              <a:rPr lang="en-US" dirty="0" smtClean="0">
                <a:latin typeface="Calibri" panose="020F0502020204030204" pitchFamily="34" charset="0"/>
                <a:cs typeface="Times New Roman" pitchFamily="18" charset="0"/>
              </a:rPr>
              <a:t>Commission files a complaint with a U.S. District Court</a:t>
            </a:r>
          </a:p>
          <a:p>
            <a:endParaRPr lang="en-US" b="1" dirty="0" smtClean="0">
              <a:latin typeface="Calibri" panose="020F0502020204030204" pitchFamily="34" charset="0"/>
              <a:cs typeface="Times New Roman" pitchFamily="18" charset="0"/>
            </a:endParaRPr>
          </a:p>
          <a:p>
            <a:r>
              <a:rPr lang="en-US" b="1" dirty="0" smtClean="0">
                <a:latin typeface="Calibri" panose="020F0502020204030204" pitchFamily="34" charset="0"/>
                <a:cs typeface="Times New Roman" pitchFamily="18" charset="0"/>
              </a:rPr>
              <a:t>Administrative Actions:</a:t>
            </a:r>
          </a:p>
          <a:p>
            <a:pPr marL="285750" indent="-285750">
              <a:buFont typeface="Arial" panose="020B0604020202020204" pitchFamily="34" charset="0"/>
              <a:buChar char="•"/>
            </a:pPr>
            <a:r>
              <a:rPr lang="en-US" dirty="0" smtClean="0">
                <a:latin typeface="Calibri" panose="020F0502020204030204" pitchFamily="34" charset="0"/>
                <a:cs typeface="Times New Roman" pitchFamily="18" charset="0"/>
              </a:rPr>
              <a:t>Administrative Proceeding Process</a:t>
            </a:r>
          </a:p>
          <a:p>
            <a:pPr marL="285750" indent="-285750">
              <a:buFont typeface="Arial" panose="020B0604020202020204" pitchFamily="34" charset="0"/>
              <a:buChar char="•"/>
            </a:pPr>
            <a:r>
              <a:rPr lang="en-US" dirty="0" smtClean="0">
                <a:latin typeface="Calibri" panose="020F0502020204030204" pitchFamily="34" charset="0"/>
                <a:cs typeface="Times New Roman" pitchFamily="18" charset="0"/>
              </a:rPr>
              <a:t>Heard by an Administrative Law Judge (ALJ)</a:t>
            </a:r>
          </a:p>
          <a:p>
            <a:pPr marL="742950" lvl="1" indent="-285750">
              <a:buFont typeface="Arial" panose="020B0604020202020204" pitchFamily="34" charset="0"/>
              <a:buChar char="•"/>
            </a:pPr>
            <a:r>
              <a:rPr lang="en-US" dirty="0" smtClean="0">
                <a:latin typeface="Calibri" panose="020F0502020204030204" pitchFamily="34" charset="0"/>
                <a:cs typeface="Times New Roman" pitchFamily="18" charset="0"/>
              </a:rPr>
              <a:t>Independent of the Commission</a:t>
            </a:r>
          </a:p>
          <a:p>
            <a:pPr marL="285750" indent="-285750">
              <a:buFont typeface="Arial" panose="020B0604020202020204" pitchFamily="34" charset="0"/>
              <a:buChar char="•"/>
            </a:pPr>
            <a:endParaRPr lang="en-US" b="1" dirty="0" smtClean="0">
              <a:latin typeface="Calibri" panose="020F0502020204030204" pitchFamily="34" charset="0"/>
              <a:cs typeface="Times New Roman" pitchFamily="18" charset="0"/>
            </a:endParaRPr>
          </a:p>
          <a:p>
            <a:r>
              <a:rPr lang="en-US" b="1" dirty="0" smtClean="0">
                <a:latin typeface="Calibri" panose="020F0502020204030204" pitchFamily="34" charset="0"/>
                <a:cs typeface="Times New Roman" pitchFamily="18" charset="0"/>
              </a:rPr>
              <a:t>Outcomes</a:t>
            </a:r>
          </a:p>
          <a:p>
            <a:pPr marL="285750" indent="-285750">
              <a:buFont typeface="Arial" panose="020B0604020202020204" pitchFamily="34" charset="0"/>
              <a:buChar char="•"/>
            </a:pPr>
            <a:r>
              <a:rPr lang="en-US" dirty="0" smtClean="0">
                <a:latin typeface="Calibri" panose="020F0502020204030204" pitchFamily="34" charset="0"/>
                <a:cs typeface="Times New Roman" pitchFamily="18" charset="0"/>
              </a:rPr>
              <a:t>Injunctions requiring audits, accounting for frauds or special supervisory arrangements</a:t>
            </a:r>
          </a:p>
          <a:p>
            <a:pPr marL="285750" indent="-285750">
              <a:buFont typeface="Arial" panose="020B0604020202020204" pitchFamily="34" charset="0"/>
              <a:buChar char="•"/>
            </a:pPr>
            <a:r>
              <a:rPr lang="en-US" dirty="0" smtClean="0">
                <a:latin typeface="Calibri" panose="020F0502020204030204" pitchFamily="34" charset="0"/>
                <a:cs typeface="Times New Roman" pitchFamily="18" charset="0"/>
              </a:rPr>
              <a:t>Monetary Penalties</a:t>
            </a:r>
          </a:p>
          <a:p>
            <a:pPr marL="285750" indent="-285750">
              <a:buFont typeface="Arial" panose="020B0604020202020204" pitchFamily="34" charset="0"/>
              <a:buChar char="•"/>
            </a:pPr>
            <a:r>
              <a:rPr lang="en-US" dirty="0" smtClean="0">
                <a:latin typeface="Calibri" panose="020F0502020204030204" pitchFamily="34" charset="0"/>
                <a:cs typeface="Times New Roman" pitchFamily="18" charset="0"/>
              </a:rPr>
              <a:t>Disgorgement of ill-gotten gains</a:t>
            </a:r>
          </a:p>
          <a:p>
            <a:pPr marL="285750" indent="-285750">
              <a:buFont typeface="Arial" panose="020B0604020202020204" pitchFamily="34" charset="0"/>
              <a:buChar char="•"/>
            </a:pPr>
            <a:r>
              <a:rPr lang="en-US" dirty="0" smtClean="0">
                <a:latin typeface="Calibri" panose="020F0502020204030204" pitchFamily="34" charset="0"/>
                <a:cs typeface="Times New Roman" pitchFamily="18" charset="0"/>
              </a:rPr>
              <a:t>Bar or Suspend an individual from serving as a corporate officer or director</a:t>
            </a:r>
          </a:p>
          <a:p>
            <a:pPr marL="285750" indent="-285750">
              <a:buFont typeface="Arial" panose="020B0604020202020204" pitchFamily="34" charset="0"/>
              <a:buChar char="•"/>
            </a:pPr>
            <a:r>
              <a:rPr lang="en-US" dirty="0" smtClean="0">
                <a:latin typeface="Calibri" panose="020F0502020204030204" pitchFamily="34" charset="0"/>
                <a:cs typeface="Times New Roman" pitchFamily="18" charset="0"/>
              </a:rPr>
              <a:t>Bar an attorney or accountant from practicing before the Commission</a:t>
            </a:r>
          </a:p>
          <a:p>
            <a:pPr marL="285750" indent="-285750">
              <a:buFont typeface="Arial" panose="020B0604020202020204" pitchFamily="34" charset="0"/>
              <a:buChar char="•"/>
            </a:pPr>
            <a:r>
              <a:rPr lang="en-US" dirty="0" smtClean="0">
                <a:latin typeface="Calibri" panose="020F0502020204030204" pitchFamily="34" charset="0"/>
                <a:cs typeface="Times New Roman" pitchFamily="18" charset="0"/>
              </a:rPr>
              <a:t>Cease and Desist Orders</a:t>
            </a:r>
          </a:p>
          <a:p>
            <a:pPr marL="285750" indent="-285750">
              <a:buFont typeface="Arial" panose="020B0604020202020204" pitchFamily="34" charset="0"/>
              <a:buChar char="•"/>
            </a:pPr>
            <a:r>
              <a:rPr lang="en-US" dirty="0" smtClean="0">
                <a:latin typeface="Calibri" panose="020F0502020204030204" pitchFamily="34" charset="0"/>
                <a:cs typeface="Times New Roman" pitchFamily="18" charset="0"/>
              </a:rPr>
              <a:t>Suspensions or revocation of Broker-Dealer or Investment Adviser Registration</a:t>
            </a:r>
          </a:p>
          <a:p>
            <a:pPr marL="285750" indent="-285750">
              <a:buFont typeface="Arial" panose="020B0604020202020204" pitchFamily="34" charset="0"/>
              <a:buChar char="•"/>
            </a:pPr>
            <a:r>
              <a:rPr lang="en-US" dirty="0" smtClean="0">
                <a:latin typeface="Calibri" panose="020F0502020204030204" pitchFamily="34" charset="0"/>
                <a:cs typeface="Times New Roman" pitchFamily="18" charset="0"/>
              </a:rPr>
              <a:t>Censures</a:t>
            </a:r>
          </a:p>
          <a:p>
            <a:pPr marL="285750" indent="-285750">
              <a:buFont typeface="Arial" panose="020B0604020202020204" pitchFamily="34" charset="0"/>
              <a:buChar char="•"/>
            </a:pPr>
            <a:endParaRPr lang="en-US" b="1" dirty="0" smtClean="0">
              <a:latin typeface="Calibri" panose="020F0502020204030204" pitchFamily="34" charset="0"/>
              <a:cs typeface="Times New Roman" pitchFamily="18" charset="0"/>
            </a:endParaRPr>
          </a:p>
          <a:p>
            <a:endParaRPr lang="en-US" dirty="0" smtClean="0">
              <a:latin typeface="Calibri" panose="020F0502020204030204" pitchFamily="34" charset="0"/>
            </a:endParaRPr>
          </a:p>
        </p:txBody>
      </p:sp>
    </p:spTree>
    <p:extLst>
      <p:ext uri="{BB962C8B-B14F-4D97-AF65-F5344CB8AC3E}">
        <p14:creationId xmlns:p14="http://schemas.microsoft.com/office/powerpoint/2010/main" val="4051955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lgn="ctr">
              <a:buNone/>
            </a:pPr>
            <a:r>
              <a:rPr lang="en-US" sz="2800" b="1" dirty="0" smtClean="0">
                <a:solidFill>
                  <a:srgbClr val="0070C0"/>
                </a:solidFill>
                <a:latin typeface="Calibri" panose="020F0502020204030204" pitchFamily="34" charset="0"/>
              </a:rPr>
              <a:t>The SEC does not put people in jail!</a:t>
            </a:r>
          </a:p>
          <a:p>
            <a:pPr marL="45720" indent="0">
              <a:buNone/>
            </a:pPr>
            <a:endParaRPr lang="en-US" dirty="0">
              <a:latin typeface="Calibri" panose="020F0502020204030204" pitchFamily="34" charset="0"/>
            </a:endParaRPr>
          </a:p>
          <a:p>
            <a:pPr marL="45720" indent="0">
              <a:buNone/>
            </a:pPr>
            <a:endParaRPr lang="en-US"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46A7FD1-EE03-4288-AAF4-18963DD83AF0}" type="slidenum">
              <a:rPr lang="en-US" smtClean="0"/>
              <a:pPr/>
              <a:t>25</a:t>
            </a:fld>
            <a:endParaRPr lang="en-US"/>
          </a:p>
        </p:txBody>
      </p:sp>
      <p:sp>
        <p:nvSpPr>
          <p:cNvPr id="4" name="Title 3"/>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latin typeface="Calibri" panose="020F0502020204030204" pitchFamily="34" charset="0"/>
                <a:cs typeface="Times New Roman" pitchFamily="18" charset="0"/>
              </a:rPr>
              <a:t>Remember – The </a:t>
            </a:r>
            <a:r>
              <a:rPr lang="en-US" dirty="0">
                <a:effectLst>
                  <a:outerShdw blurRad="38100" dist="38100" dir="2700000" algn="tl">
                    <a:srgbClr val="000000">
                      <a:alpha val="43137"/>
                    </a:srgbClr>
                  </a:outerShdw>
                </a:effectLst>
                <a:latin typeface="Calibri" panose="020F0502020204030204" pitchFamily="34" charset="0"/>
                <a:cs typeface="Times New Roman" pitchFamily="18" charset="0"/>
              </a:rPr>
              <a:t>SEC is a Civil agency</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500" y="2667000"/>
            <a:ext cx="3048000" cy="29420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cxnSp>
        <p:nvCxnSpPr>
          <p:cNvPr id="6" name="Straight Connector 5"/>
          <p:cNvCxnSpPr/>
          <p:nvPr/>
        </p:nvCxnSpPr>
        <p:spPr>
          <a:xfrm>
            <a:off x="2895600" y="2667000"/>
            <a:ext cx="3276600" cy="281940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2895600" y="2694214"/>
            <a:ext cx="2971800" cy="2880713"/>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3290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43000" y="2362200"/>
            <a:ext cx="7315200" cy="2062103"/>
          </a:xfrm>
          <a:prstGeom prst="rect">
            <a:avLst/>
          </a:prstGeom>
          <a:noFill/>
        </p:spPr>
        <p:txBody>
          <a:bodyPr wrap="square" rtlCol="0">
            <a:spAutoFit/>
          </a:bodyPr>
          <a:lstStyle/>
          <a:p>
            <a:endParaRPr lang="en-US" sz="3200" b="1" dirty="0" smtClean="0">
              <a:solidFill>
                <a:srgbClr val="1F497D"/>
              </a:solidFill>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sz="3200" b="1" dirty="0" smtClean="0">
              <a:solidFill>
                <a:srgbClr val="1F497D"/>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4000" b="1" dirty="0" smtClean="0">
                <a:solidFill>
                  <a:srgbClr val="1F497D"/>
                </a:solidFill>
                <a:effectLst>
                  <a:outerShdw blurRad="38100" dist="38100" dir="2700000" algn="tl">
                    <a:srgbClr val="000000">
                      <a:alpha val="43137"/>
                    </a:srgbClr>
                  </a:outerShdw>
                </a:effectLst>
                <a:latin typeface="Times New Roman" pitchFamily="18" charset="0"/>
                <a:cs typeface="Times New Roman" pitchFamily="18" charset="0"/>
              </a:rPr>
              <a:t>Examination Process</a:t>
            </a:r>
          </a:p>
          <a:p>
            <a:endParaRPr lang="en-US" sz="2400" b="1" dirty="0" smtClean="0">
              <a:solidFill>
                <a:srgbClr val="1F497D"/>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Picture 7" descr="600px-United_States_Securities_and_Exchange_Commission_svg"/>
          <p:cNvPicPr>
            <a:picLocks noChangeAspect="1" noChangeArrowheads="1"/>
          </p:cNvPicPr>
          <p:nvPr/>
        </p:nvPicPr>
        <p:blipFill>
          <a:blip r:embed="rId3" cstate="print"/>
          <a:srcRect/>
          <a:stretch>
            <a:fillRect/>
          </a:stretch>
        </p:blipFill>
        <p:spPr bwMode="auto">
          <a:xfrm>
            <a:off x="381000" y="5181600"/>
            <a:ext cx="1447800" cy="1447800"/>
          </a:xfrm>
          <a:prstGeom prst="rect">
            <a:avLst/>
          </a:prstGeom>
          <a:noFill/>
        </p:spPr>
      </p:pic>
      <p:pic>
        <p:nvPicPr>
          <p:cNvPr id="7" name="Picture 6" descr="2011_09_19_16_16_350001.jpg"/>
          <p:cNvPicPr>
            <a:picLocks noChangeAspect="1"/>
          </p:cNvPicPr>
          <p:nvPr/>
        </p:nvPicPr>
        <p:blipFill>
          <a:blip r:embed="rId4" cstate="print"/>
          <a:stretch>
            <a:fillRect/>
          </a:stretch>
        </p:blipFill>
        <p:spPr>
          <a:xfrm>
            <a:off x="0" y="1"/>
            <a:ext cx="9144000" cy="2362200"/>
          </a:xfrm>
          <a:prstGeom prst="rect">
            <a:avLst/>
          </a:prstGeom>
        </p:spPr>
      </p:pic>
      <p:sp>
        <p:nvSpPr>
          <p:cNvPr id="3" name="Slide Number Placeholder 2"/>
          <p:cNvSpPr>
            <a:spLocks noGrp="1"/>
          </p:cNvSpPr>
          <p:nvPr>
            <p:ph type="sldNum" sz="quarter" idx="12"/>
          </p:nvPr>
        </p:nvSpPr>
        <p:spPr/>
        <p:txBody>
          <a:bodyPr/>
          <a:lstStyle/>
          <a:p>
            <a:fld id="{A7CF25F6-FE55-4EE7-9DF4-61E04936BE8D}" type="slidenum">
              <a:rPr lang="en-US" smtClean="0">
                <a:solidFill>
                  <a:prstClr val="black">
                    <a:tint val="75000"/>
                  </a:prstClr>
                </a:solidFill>
              </a:rPr>
              <a:pPr/>
              <a:t>26</a:t>
            </a:fld>
            <a:endParaRPr lang="en-US">
              <a:solidFill>
                <a:prstClr val="black">
                  <a:tint val="75000"/>
                </a:prstClr>
              </a:solidFill>
            </a:endParaRPr>
          </a:p>
        </p:txBody>
      </p:sp>
    </p:spTree>
    <p:extLst>
      <p:ext uri="{BB962C8B-B14F-4D97-AF65-F5344CB8AC3E}">
        <p14:creationId xmlns:p14="http://schemas.microsoft.com/office/powerpoint/2010/main" val="21852645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Regional Registrant Demographics</a:t>
            </a:r>
            <a:endParaRPr lang="en-US"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ectangle 6"/>
          <p:cNvSpPr/>
          <p:nvPr/>
        </p:nvSpPr>
        <p:spPr>
          <a:xfrm>
            <a:off x="152400" y="1371600"/>
            <a:ext cx="86868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52400" y="1447800"/>
            <a:ext cx="8686800" cy="76200"/>
          </a:xfrm>
          <a:prstGeom prst="rect">
            <a:avLst/>
          </a:prstGeom>
          <a:solidFill>
            <a:schemeClr val="bg2">
              <a:lumMod val="1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7" descr="600px-United_States_Securities_and_Exchange_Commission_svg"/>
          <p:cNvPicPr>
            <a:picLocks noChangeAspect="1" noChangeArrowheads="1"/>
          </p:cNvPicPr>
          <p:nvPr/>
        </p:nvPicPr>
        <p:blipFill>
          <a:blip r:embed="rId3" cstate="print"/>
          <a:srcRect/>
          <a:stretch>
            <a:fillRect/>
          </a:stretch>
        </p:blipFill>
        <p:spPr bwMode="auto">
          <a:xfrm>
            <a:off x="228600" y="5638800"/>
            <a:ext cx="1066800" cy="1066800"/>
          </a:xfrm>
          <a:prstGeom prst="rect">
            <a:avLst/>
          </a:prstGeom>
          <a:noFill/>
        </p:spPr>
      </p:pic>
      <p:sp>
        <p:nvSpPr>
          <p:cNvPr id="12" name="Rectangle 11"/>
          <p:cNvSpPr/>
          <p:nvPr/>
        </p:nvSpPr>
        <p:spPr>
          <a:xfrm>
            <a:off x="1066800" y="1752600"/>
            <a:ext cx="6629400" cy="4154984"/>
          </a:xfrm>
          <a:prstGeom prst="rect">
            <a:avLst/>
          </a:prstGeom>
        </p:spPr>
        <p:txBody>
          <a:bodyPr wrap="square">
            <a:spAutoFit/>
          </a:bodyPr>
          <a:lstStyle/>
          <a:p>
            <a:r>
              <a:rPr lang="en-US" sz="1200" dirty="0">
                <a:solidFill>
                  <a:srgbClr val="000000"/>
                </a:solidFill>
                <a:latin typeface="Times New Roman" panose="02020603050405020304" pitchFamily="18" charset="0"/>
                <a:cs typeface="Times New Roman" panose="02020603050405020304" pitchFamily="18" charset="0"/>
              </a:rPr>
              <a:t>The U.S. Securities and Exchange Commission’s (SEC or agency) Office of Compliance Inspections and Examinations (OCIE) plays a critical role in protecting investors. OCIE administers the SEC’s National Examination Program (NEP) and conducts examinations and oversight of the nation’s approximately 27,000 registered entities (registrants). These include about 11,900 investment advisers (</a:t>
            </a:r>
            <a:r>
              <a:rPr lang="en-US" sz="1200" dirty="0" err="1">
                <a:solidFill>
                  <a:srgbClr val="000000"/>
                </a:solidFill>
                <a:latin typeface="Times New Roman" panose="02020603050405020304" pitchFamily="18" charset="0"/>
                <a:cs typeface="Times New Roman" panose="02020603050405020304" pitchFamily="18" charset="0"/>
              </a:rPr>
              <a:t>IAs</a:t>
            </a:r>
            <a:r>
              <a:rPr lang="en-US" sz="1200" dirty="0">
                <a:solidFill>
                  <a:srgbClr val="000000"/>
                </a:solidFill>
                <a:latin typeface="Times New Roman" panose="02020603050405020304" pitchFamily="18" charset="0"/>
                <a:cs typeface="Times New Roman" panose="02020603050405020304" pitchFamily="18" charset="0"/>
              </a:rPr>
              <a:t>), about 10,500 mutual funds and exchange-traded funds, nearly 4,300 broker-dealers, 425 transfer agents, 18 securities exchanges, and self-regulatory organizations such as the Financial Industry Regulatory Authority (</a:t>
            </a:r>
            <a:r>
              <a:rPr lang="en-US" sz="1200" dirty="0" err="1">
                <a:solidFill>
                  <a:srgbClr val="000000"/>
                </a:solidFill>
                <a:latin typeface="Times New Roman" panose="02020603050405020304" pitchFamily="18" charset="0"/>
                <a:cs typeface="Times New Roman" panose="02020603050405020304" pitchFamily="18" charset="0"/>
              </a:rPr>
              <a:t>FINRA</a:t>
            </a:r>
            <a:r>
              <a:rPr lang="en-US" sz="1200" dirty="0">
                <a:solidFill>
                  <a:srgbClr val="000000"/>
                </a:solidFill>
                <a:latin typeface="Times New Roman" panose="02020603050405020304" pitchFamily="18" charset="0"/>
                <a:cs typeface="Times New Roman" panose="02020603050405020304" pitchFamily="18" charset="0"/>
              </a:rPr>
              <a:t>). OCIE examinations of these entities improve industry compliance with Federal securities laws, detect and prevent fraud, inform policy, and identify risks. </a:t>
            </a:r>
            <a:endParaRPr lang="en-US" sz="1200" dirty="0" smtClean="0">
              <a:solidFill>
                <a:srgbClr val="000000"/>
              </a:solidFill>
              <a:latin typeface="Times New Roman" panose="02020603050405020304" pitchFamily="18" charset="0"/>
              <a:cs typeface="Times New Roman" panose="02020603050405020304" pitchFamily="18" charset="0"/>
            </a:endParaRPr>
          </a:p>
          <a:p>
            <a:endParaRPr lang="en-US" sz="1200" dirty="0">
              <a:solidFill>
                <a:srgbClr val="000000"/>
              </a:solidFill>
              <a:latin typeface="Times New Roman" panose="02020603050405020304" pitchFamily="18" charset="0"/>
              <a:cs typeface="Times New Roman" panose="02020603050405020304" pitchFamily="18" charset="0"/>
            </a:endParaRPr>
          </a:p>
          <a:p>
            <a:r>
              <a:rPr lang="en-US" sz="1200" dirty="0">
                <a:solidFill>
                  <a:srgbClr val="000000"/>
                </a:solidFill>
                <a:latin typeface="Times New Roman" panose="02020603050405020304" pitchFamily="18" charset="0"/>
                <a:cs typeface="Times New Roman" panose="02020603050405020304" pitchFamily="18" charset="0"/>
              </a:rPr>
              <a:t>OCIE is composed of various program areas and operational and administrative </a:t>
            </a:r>
            <a:r>
              <a:rPr lang="en-US" sz="1200" dirty="0" smtClean="0">
                <a:solidFill>
                  <a:srgbClr val="000000"/>
                </a:solidFill>
                <a:latin typeface="Times New Roman" panose="02020603050405020304" pitchFamily="18" charset="0"/>
                <a:cs typeface="Times New Roman" panose="02020603050405020304" pitchFamily="18" charset="0"/>
              </a:rPr>
              <a:t>offices. The </a:t>
            </a:r>
            <a:r>
              <a:rPr lang="en-US" sz="1200" dirty="0">
                <a:solidFill>
                  <a:srgbClr val="000000"/>
                </a:solidFill>
                <a:latin typeface="Times New Roman" panose="02020603050405020304" pitchFamily="18" charset="0"/>
                <a:cs typeface="Times New Roman" panose="02020603050405020304" pitchFamily="18" charset="0"/>
              </a:rPr>
              <a:t>four main program areas are: (1) Office of Investment Adviser/ Investment Company (IA/IC) Examinations; (2) Office of Broker-Dealer Examinations; (3) Office of Clearance and Settlement; and (4) Office of Market Oversight. Additionally, OCIE has a Technology Controls Program responsible for technology control program inspections of registered entities, including clearing agencies and exchanges. Each program area is headed by an Associate Director responsible for setting directives and ensuring consistency across the NEP with respect to the Associate Director’s program</a:t>
            </a:r>
            <a:r>
              <a:rPr lang="en-US" sz="1200" dirty="0" smtClean="0">
                <a:solidFill>
                  <a:srgbClr val="000000"/>
                </a:solidFill>
                <a:latin typeface="Times New Roman" panose="02020603050405020304" pitchFamily="18" charset="0"/>
                <a:cs typeface="Times New Roman" panose="02020603050405020304" pitchFamily="18" charset="0"/>
              </a:rPr>
              <a:t>.</a:t>
            </a:r>
          </a:p>
          <a:p>
            <a:r>
              <a:rPr lang="en-US" sz="1200" dirty="0" smtClean="0">
                <a:solidFill>
                  <a:srgbClr val="000000"/>
                </a:solidFill>
                <a:latin typeface="Times New Roman" panose="02020603050405020304" pitchFamily="18" charset="0"/>
                <a:cs typeface="Times New Roman" panose="02020603050405020304" pitchFamily="18" charset="0"/>
              </a:rPr>
              <a:t> </a:t>
            </a:r>
            <a:endParaRPr lang="en-US" sz="1200" dirty="0">
              <a:solidFill>
                <a:srgbClr val="000000"/>
              </a:solidFill>
              <a:latin typeface="Times New Roman" panose="02020603050405020304" pitchFamily="18" charset="0"/>
              <a:cs typeface="Times New Roman" panose="02020603050405020304" pitchFamily="18" charset="0"/>
            </a:endParaRPr>
          </a:p>
          <a:p>
            <a:r>
              <a:rPr lang="en-US" sz="1200" dirty="0">
                <a:solidFill>
                  <a:srgbClr val="000000"/>
                </a:solidFill>
                <a:latin typeface="Times New Roman" panose="02020603050405020304" pitchFamily="18" charset="0"/>
                <a:cs typeface="Times New Roman" panose="02020603050405020304" pitchFamily="18" charset="0"/>
              </a:rPr>
              <a:t>As of October 2015, OCIE had over 900 total staff employed at the SEC’s Headquarters and its 11 regional offices. As Table 1 shows, in fiscal year (FY) 2015, OCIE conducted almost 2,000 formal examinations of registrants. More than 51 percent of </a:t>
            </a:r>
            <a:r>
              <a:rPr lang="en-US" sz="1200" dirty="0" err="1">
                <a:solidFill>
                  <a:srgbClr val="000000"/>
                </a:solidFill>
                <a:latin typeface="Times New Roman" panose="02020603050405020304" pitchFamily="18" charset="0"/>
                <a:cs typeface="Times New Roman" panose="02020603050405020304" pitchFamily="18" charset="0"/>
              </a:rPr>
              <a:t>OCIE’s</a:t>
            </a:r>
            <a:r>
              <a:rPr lang="en-US" sz="1200" dirty="0">
                <a:solidFill>
                  <a:srgbClr val="000000"/>
                </a:solidFill>
                <a:latin typeface="Times New Roman" panose="02020603050405020304" pitchFamily="18" charset="0"/>
                <a:cs typeface="Times New Roman" panose="02020603050405020304" pitchFamily="18" charset="0"/>
              </a:rPr>
              <a:t> FY 2015 examination resources (467 examiners) were allocated to the IA/IC program, accounting for about 69 percent (or 1,358) of the exams conducted. </a:t>
            </a:r>
            <a:endParaRPr lang="en-US" sz="1200" dirty="0">
              <a:solidFill>
                <a:prstClr val="black"/>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A7CF25F6-FE55-4EE7-9DF4-61E04936BE8D}" type="slidenum">
              <a:rPr lang="en-US" smtClean="0">
                <a:solidFill>
                  <a:prstClr val="black">
                    <a:tint val="75000"/>
                  </a:prstClr>
                </a:solidFill>
              </a:rPr>
              <a:pPr/>
              <a:t>27</a:t>
            </a:fld>
            <a:endParaRPr lang="en-US">
              <a:solidFill>
                <a:prstClr val="black">
                  <a:tint val="75000"/>
                </a:prstClr>
              </a:solidFill>
            </a:endParaRPr>
          </a:p>
        </p:txBody>
      </p:sp>
    </p:spTree>
    <p:extLst>
      <p:ext uri="{BB962C8B-B14F-4D97-AF65-F5344CB8AC3E}">
        <p14:creationId xmlns:p14="http://schemas.microsoft.com/office/powerpoint/2010/main" val="2068159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Regional Registrant Demographics</a:t>
            </a:r>
            <a:endParaRPr lang="en-US"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ectangle 6"/>
          <p:cNvSpPr/>
          <p:nvPr/>
        </p:nvSpPr>
        <p:spPr>
          <a:xfrm>
            <a:off x="152400" y="1371600"/>
            <a:ext cx="86868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52400" y="1447800"/>
            <a:ext cx="8686800" cy="76200"/>
          </a:xfrm>
          <a:prstGeom prst="rect">
            <a:avLst/>
          </a:prstGeom>
          <a:solidFill>
            <a:schemeClr val="bg2">
              <a:lumMod val="1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7" descr="600px-United_States_Securities_and_Exchange_Commission_svg"/>
          <p:cNvPicPr>
            <a:picLocks noChangeAspect="1" noChangeArrowheads="1"/>
          </p:cNvPicPr>
          <p:nvPr/>
        </p:nvPicPr>
        <p:blipFill>
          <a:blip r:embed="rId3" cstate="print"/>
          <a:srcRect/>
          <a:stretch>
            <a:fillRect/>
          </a:stretch>
        </p:blipFill>
        <p:spPr bwMode="auto">
          <a:xfrm>
            <a:off x="228600" y="5638800"/>
            <a:ext cx="1066800" cy="1066800"/>
          </a:xfrm>
          <a:prstGeom prst="rect">
            <a:avLst/>
          </a:prstGeom>
          <a:noFill/>
        </p:spPr>
      </p:pic>
      <p:sp>
        <p:nvSpPr>
          <p:cNvPr id="12" name="Rectangle 11"/>
          <p:cNvSpPr/>
          <p:nvPr/>
        </p:nvSpPr>
        <p:spPr>
          <a:xfrm>
            <a:off x="1066800" y="1752600"/>
            <a:ext cx="6629400" cy="276999"/>
          </a:xfrm>
          <a:prstGeom prst="rect">
            <a:avLst/>
          </a:prstGeom>
        </p:spPr>
        <p:txBody>
          <a:bodyPr wrap="square">
            <a:spAutoFit/>
          </a:bodyPr>
          <a:lstStyle/>
          <a:p>
            <a:r>
              <a:rPr lang="en-US" sz="1200" dirty="0" smtClean="0">
                <a:solidFill>
                  <a:srgbClr val="000000"/>
                </a:solidFill>
                <a:latin typeface="Times New Roman" panose="02020603050405020304" pitchFamily="18" charset="0"/>
                <a:cs typeface="Times New Roman" panose="02020603050405020304" pitchFamily="18" charset="0"/>
              </a:rPr>
              <a:t> </a:t>
            </a:r>
            <a:endParaRPr lang="en-US" sz="1200" dirty="0">
              <a:solidFill>
                <a:prstClr val="black"/>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A7CF25F6-FE55-4EE7-9DF4-61E04936BE8D}" type="slidenum">
              <a:rPr lang="en-US" smtClean="0">
                <a:solidFill>
                  <a:prstClr val="black">
                    <a:tint val="75000"/>
                  </a:prstClr>
                </a:solidFill>
              </a:rPr>
              <a:pPr/>
              <a:t>28</a:t>
            </a:fld>
            <a:endParaRPr lang="en-US">
              <a:solidFill>
                <a:prstClr val="black">
                  <a:tint val="75000"/>
                </a:prstClr>
              </a:solidFill>
            </a:endParaRPr>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891098"/>
            <a:ext cx="6781800" cy="3747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94508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Regional Registrant Demographics</a:t>
            </a:r>
            <a:endParaRPr lang="en-US"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ectangle 6"/>
          <p:cNvSpPr/>
          <p:nvPr/>
        </p:nvSpPr>
        <p:spPr>
          <a:xfrm>
            <a:off x="152400" y="1371600"/>
            <a:ext cx="86868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52400" y="1447800"/>
            <a:ext cx="8686800" cy="76200"/>
          </a:xfrm>
          <a:prstGeom prst="rect">
            <a:avLst/>
          </a:prstGeom>
          <a:solidFill>
            <a:schemeClr val="bg2">
              <a:lumMod val="1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7" descr="600px-United_States_Securities_and_Exchange_Commission_svg"/>
          <p:cNvPicPr>
            <a:picLocks noChangeAspect="1" noChangeArrowheads="1"/>
          </p:cNvPicPr>
          <p:nvPr/>
        </p:nvPicPr>
        <p:blipFill>
          <a:blip r:embed="rId3" cstate="print"/>
          <a:srcRect/>
          <a:stretch>
            <a:fillRect/>
          </a:stretch>
        </p:blipFill>
        <p:spPr bwMode="auto">
          <a:xfrm>
            <a:off x="228600" y="5638800"/>
            <a:ext cx="1066800" cy="1066800"/>
          </a:xfrm>
          <a:prstGeom prst="rect">
            <a:avLst/>
          </a:prstGeom>
          <a:noFill/>
        </p:spPr>
      </p:pic>
      <p:sp>
        <p:nvSpPr>
          <p:cNvPr id="12" name="Rectangle 11"/>
          <p:cNvSpPr/>
          <p:nvPr/>
        </p:nvSpPr>
        <p:spPr>
          <a:xfrm>
            <a:off x="1066800" y="1752600"/>
            <a:ext cx="6629400" cy="4031873"/>
          </a:xfrm>
          <a:prstGeom prst="rect">
            <a:avLst/>
          </a:prstGeom>
        </p:spPr>
        <p:txBody>
          <a:bodyPr wrap="square">
            <a:spAutoFit/>
          </a:bodyPr>
          <a:lstStyle/>
          <a:p>
            <a:pPr lvl="0"/>
            <a:r>
              <a:rPr lang="en-US" sz="1600" b="1" u="sng" dirty="0">
                <a:latin typeface="Times New Roman" panose="02020603050405020304" pitchFamily="18" charset="0"/>
                <a:cs typeface="Times New Roman" panose="02020603050405020304" pitchFamily="18" charset="0"/>
              </a:rPr>
              <a:t>Investment Advisers</a:t>
            </a:r>
            <a:endParaRPr lang="en-US" sz="1600" dirty="0">
              <a:latin typeface="Times New Roman" panose="02020603050405020304" pitchFamily="18" charset="0"/>
              <a:cs typeface="Times New Roman" panose="02020603050405020304" pitchFamily="18" charset="0"/>
            </a:endParaRPr>
          </a:p>
          <a:p>
            <a:pPr marL="742950" lvl="1" indent="-285750">
              <a:buFont typeface="Wingdings" panose="05000000000000000000" pitchFamily="2" charset="2"/>
              <a:buChar char="Ø"/>
            </a:pPr>
            <a:r>
              <a:rPr lang="en-US" sz="1600" dirty="0" smtClean="0">
                <a:latin typeface="Times New Roman" panose="02020603050405020304" pitchFamily="18" charset="0"/>
                <a:cs typeface="Times New Roman" panose="02020603050405020304" pitchFamily="18" charset="0"/>
              </a:rPr>
              <a:t>669 </a:t>
            </a:r>
            <a:r>
              <a:rPr lang="en-US" sz="1600" dirty="0">
                <a:latin typeface="Times New Roman" panose="02020603050405020304" pitchFamily="18" charset="0"/>
                <a:cs typeface="Times New Roman" panose="02020603050405020304" pitchFamily="18" charset="0"/>
              </a:rPr>
              <a:t>Registered Investment Advisers </a:t>
            </a:r>
            <a:r>
              <a:rPr lang="en-US" sz="1600" dirty="0" smtClean="0">
                <a:latin typeface="Times New Roman" panose="02020603050405020304" pitchFamily="18" charset="0"/>
                <a:cs typeface="Times New Roman" panose="02020603050405020304" pitchFamily="18" charset="0"/>
              </a:rPr>
              <a:t>(6% </a:t>
            </a:r>
            <a:r>
              <a:rPr lang="en-US" sz="1600" dirty="0">
                <a:latin typeface="Times New Roman" panose="02020603050405020304" pitchFamily="18" charset="0"/>
                <a:cs typeface="Times New Roman" panose="02020603050405020304" pitchFamily="18" charset="0"/>
              </a:rPr>
              <a:t>of all SEC registered advisers</a:t>
            </a:r>
            <a:r>
              <a:rPr lang="en-US" sz="1600" dirty="0" smtClean="0">
                <a:latin typeface="Times New Roman" panose="02020603050405020304" pitchFamily="18" charset="0"/>
                <a:cs typeface="Times New Roman" panose="02020603050405020304" pitchFamily="18" charset="0"/>
              </a:rPr>
              <a:t>)</a:t>
            </a:r>
          </a:p>
          <a:p>
            <a:pPr marL="742950" lvl="1" indent="-285750">
              <a:buFont typeface="Wingdings" panose="05000000000000000000" pitchFamily="2" charset="2"/>
              <a:buChar char="Ø"/>
            </a:pPr>
            <a:r>
              <a:rPr lang="en-US" sz="1600" dirty="0">
                <a:latin typeface="Times New Roman" panose="02020603050405020304" pitchFamily="18" charset="0"/>
                <a:cs typeface="Times New Roman" panose="02020603050405020304" pitchFamily="18" charset="0"/>
              </a:rPr>
              <a:t>$</a:t>
            </a:r>
            <a:r>
              <a:rPr lang="en-US" sz="1600" dirty="0" smtClean="0">
                <a:latin typeface="Times New Roman" panose="02020603050405020304" pitchFamily="18" charset="0"/>
                <a:cs typeface="Times New Roman" panose="02020603050405020304" pitchFamily="18" charset="0"/>
              </a:rPr>
              <a:t>1.745 </a:t>
            </a:r>
            <a:r>
              <a:rPr lang="en-US" sz="1600" dirty="0">
                <a:latin typeface="Times New Roman" panose="02020603050405020304" pitchFamily="18" charset="0"/>
                <a:cs typeface="Times New Roman" panose="02020603050405020304" pitchFamily="18" charset="0"/>
              </a:rPr>
              <a:t>trillion in </a:t>
            </a:r>
            <a:r>
              <a:rPr lang="en-US" sz="1600" dirty="0" err="1">
                <a:latin typeface="Times New Roman" panose="02020603050405020304" pitchFamily="18" charset="0"/>
                <a:cs typeface="Times New Roman" panose="02020603050405020304" pitchFamily="18" charset="0"/>
              </a:rPr>
              <a:t>AUM</a:t>
            </a:r>
            <a:r>
              <a:rPr lang="en-US"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(3</a:t>
            </a:r>
            <a:r>
              <a:rPr lang="en-US" sz="1600" dirty="0">
                <a:latin typeface="Times New Roman" panose="02020603050405020304" pitchFamily="18" charset="0"/>
                <a:cs typeface="Times New Roman" panose="02020603050405020304" pitchFamily="18" charset="0"/>
              </a:rPr>
              <a:t>% of total </a:t>
            </a:r>
            <a:r>
              <a:rPr lang="en-US" sz="1600" dirty="0" err="1">
                <a:latin typeface="Times New Roman" panose="02020603050405020304" pitchFamily="18" charset="0"/>
                <a:cs typeface="Times New Roman" panose="02020603050405020304" pitchFamily="18" charset="0"/>
              </a:rPr>
              <a:t>AUM</a:t>
            </a:r>
            <a:r>
              <a:rPr lang="en-US" sz="1600" dirty="0">
                <a:latin typeface="Times New Roman" panose="02020603050405020304" pitchFamily="18" charset="0"/>
                <a:cs typeface="Times New Roman" panose="02020603050405020304" pitchFamily="18" charset="0"/>
              </a:rPr>
              <a:t> of registered advisers</a:t>
            </a:r>
            <a:r>
              <a:rPr lang="en-US" sz="1600" dirty="0" smtClean="0">
                <a:latin typeface="Times New Roman" panose="02020603050405020304" pitchFamily="18" charset="0"/>
                <a:cs typeface="Times New Roman" panose="02020603050405020304" pitchFamily="18" charset="0"/>
              </a:rPr>
              <a:t>)</a:t>
            </a:r>
          </a:p>
          <a:p>
            <a:pPr marL="742950" lvl="1" indent="-285750">
              <a:buFont typeface="Wingdings" panose="05000000000000000000" pitchFamily="2" charset="2"/>
              <a:buChar char="Ø"/>
            </a:pPr>
            <a:r>
              <a:rPr lang="en-US" sz="1600" dirty="0" smtClean="0">
                <a:latin typeface="Times New Roman" panose="02020603050405020304" pitchFamily="18" charset="0"/>
                <a:cs typeface="Times New Roman" panose="02020603050405020304" pitchFamily="18" charset="0"/>
              </a:rPr>
              <a:t>36% </a:t>
            </a:r>
            <a:r>
              <a:rPr lang="en-US" sz="1600" dirty="0">
                <a:latin typeface="Times New Roman" panose="02020603050405020304" pitchFamily="18" charset="0"/>
                <a:cs typeface="Times New Roman" panose="02020603050405020304" pitchFamily="18" charset="0"/>
              </a:rPr>
              <a:t>indicate that they manage private </a:t>
            </a:r>
            <a:r>
              <a:rPr lang="en-US" sz="1600" dirty="0" smtClean="0">
                <a:latin typeface="Times New Roman" panose="02020603050405020304" pitchFamily="18" charset="0"/>
                <a:cs typeface="Times New Roman" panose="02020603050405020304" pitchFamily="18" charset="0"/>
              </a:rPr>
              <a:t>funds</a:t>
            </a:r>
          </a:p>
          <a:p>
            <a:pPr marL="742950" lvl="1" indent="-285750">
              <a:buFont typeface="Wingdings" panose="05000000000000000000" pitchFamily="2" charset="2"/>
              <a:buChar char="Ø"/>
            </a:pPr>
            <a:r>
              <a:rPr lang="en-US" sz="1600" dirty="0" smtClean="0">
                <a:latin typeface="Times New Roman" panose="02020603050405020304" pitchFamily="18" charset="0"/>
                <a:cs typeface="Times New Roman" panose="02020603050405020304" pitchFamily="18" charset="0"/>
              </a:rPr>
              <a:t>42% </a:t>
            </a:r>
            <a:r>
              <a:rPr lang="en-US" sz="1600" dirty="0">
                <a:latin typeface="Times New Roman" panose="02020603050405020304" pitchFamily="18" charset="0"/>
                <a:cs typeface="Times New Roman" panose="02020603050405020304" pitchFamily="18" charset="0"/>
              </a:rPr>
              <a:t>have custody (including through a related person</a:t>
            </a:r>
            <a:r>
              <a:rPr lang="en-US" sz="1600" dirty="0" smtClean="0">
                <a:latin typeface="Times New Roman" panose="02020603050405020304" pitchFamily="18" charset="0"/>
                <a:cs typeface="Times New Roman" panose="02020603050405020304" pitchFamily="18" charset="0"/>
              </a:rPr>
              <a:t>)</a:t>
            </a:r>
          </a:p>
          <a:p>
            <a:pPr marL="742950" lvl="1" indent="-285750">
              <a:buFont typeface="Wingdings" panose="05000000000000000000" pitchFamily="2" charset="2"/>
              <a:buChar char="Ø"/>
            </a:pPr>
            <a:r>
              <a:rPr lang="en-US" sz="1600" dirty="0">
                <a:latin typeface="Times New Roman" panose="02020603050405020304" pitchFamily="18" charset="0"/>
                <a:cs typeface="Times New Roman" panose="02020603050405020304" pitchFamily="18" charset="0"/>
              </a:rPr>
              <a:t>4</a:t>
            </a:r>
            <a:r>
              <a:rPr lang="en-US" sz="1600" dirty="0" smtClean="0">
                <a:latin typeface="Times New Roman" panose="02020603050405020304" pitchFamily="18" charset="0"/>
                <a:cs typeface="Times New Roman" panose="02020603050405020304" pitchFamily="18" charset="0"/>
              </a:rPr>
              <a:t>% are also broker-dealers</a:t>
            </a:r>
            <a:endParaRPr lang="en-US" sz="1600" dirty="0">
              <a:latin typeface="Times New Roman" panose="02020603050405020304" pitchFamily="18" charset="0"/>
              <a:cs typeface="Times New Roman" panose="02020603050405020304" pitchFamily="18" charset="0"/>
            </a:endParaRPr>
          </a:p>
          <a:p>
            <a:r>
              <a:rPr lang="en-US" sz="1600" b="1" u="sng" dirty="0" smtClean="0">
                <a:latin typeface="Times New Roman" panose="02020603050405020304" pitchFamily="18" charset="0"/>
                <a:cs typeface="Times New Roman" panose="02020603050405020304" pitchFamily="18" charset="0"/>
              </a:rPr>
              <a:t>Broker-Dealers</a:t>
            </a:r>
            <a:endParaRPr lang="en-US" sz="1600" dirty="0">
              <a:latin typeface="Times New Roman" panose="02020603050405020304" pitchFamily="18" charset="0"/>
              <a:cs typeface="Times New Roman" panose="02020603050405020304" pitchFamily="18" charset="0"/>
            </a:endParaRPr>
          </a:p>
          <a:p>
            <a:pPr marL="742950" lvl="1" indent="-285750">
              <a:buFont typeface="Wingdings" panose="05000000000000000000" pitchFamily="2" charset="2"/>
              <a:buChar char="Ø"/>
            </a:pPr>
            <a:r>
              <a:rPr lang="en-US" sz="1600" dirty="0" smtClean="0">
                <a:latin typeface="Times New Roman" panose="02020603050405020304" pitchFamily="18" charset="0"/>
                <a:cs typeface="Times New Roman" panose="02020603050405020304" pitchFamily="18" charset="0"/>
              </a:rPr>
              <a:t>264 </a:t>
            </a:r>
            <a:r>
              <a:rPr lang="en-US" sz="1600" dirty="0">
                <a:latin typeface="Times New Roman" panose="02020603050405020304" pitchFamily="18" charset="0"/>
                <a:cs typeface="Times New Roman" panose="02020603050405020304" pitchFamily="18" charset="0"/>
              </a:rPr>
              <a:t>registered </a:t>
            </a:r>
            <a:r>
              <a:rPr lang="en-US" sz="1600" dirty="0" err="1" smtClean="0">
                <a:latin typeface="Times New Roman" panose="02020603050405020304" pitchFamily="18" charset="0"/>
                <a:cs typeface="Times New Roman" panose="02020603050405020304" pitchFamily="18" charset="0"/>
              </a:rPr>
              <a:t>BDs</a:t>
            </a: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(~6% of all SEC registered </a:t>
            </a:r>
            <a:r>
              <a:rPr lang="en-US" sz="1600" dirty="0" smtClean="0">
                <a:latin typeface="Times New Roman" panose="02020603050405020304" pitchFamily="18" charset="0"/>
                <a:cs typeface="Times New Roman" panose="02020603050405020304" pitchFamily="18" charset="0"/>
              </a:rPr>
              <a:t>broker-dealers)</a:t>
            </a:r>
          </a:p>
          <a:p>
            <a:pPr marL="742950" lvl="1" indent="-285750">
              <a:buFont typeface="Wingdings" panose="05000000000000000000" pitchFamily="2" charset="2"/>
              <a:buChar char="Ø"/>
            </a:pPr>
            <a:r>
              <a:rPr lang="en-US" sz="1600" dirty="0" smtClean="0">
                <a:latin typeface="Times New Roman" panose="02020603050405020304" pitchFamily="18" charset="0"/>
                <a:cs typeface="Times New Roman" panose="02020603050405020304" pitchFamily="18" charset="0"/>
              </a:rPr>
              <a:t>14,003 </a:t>
            </a:r>
            <a:r>
              <a:rPr lang="en-US" sz="1600" dirty="0">
                <a:latin typeface="Times New Roman" panose="02020603050405020304" pitchFamily="18" charset="0"/>
                <a:cs typeface="Times New Roman" panose="02020603050405020304" pitchFamily="18" charset="0"/>
              </a:rPr>
              <a:t>branch </a:t>
            </a:r>
            <a:r>
              <a:rPr lang="en-US" sz="1600" dirty="0" smtClean="0">
                <a:latin typeface="Times New Roman" panose="02020603050405020304" pitchFamily="18" charset="0"/>
                <a:cs typeface="Times New Roman" panose="02020603050405020304" pitchFamily="18" charset="0"/>
              </a:rPr>
              <a:t>offices (~9% </a:t>
            </a:r>
            <a:r>
              <a:rPr lang="en-US" sz="1600" dirty="0">
                <a:latin typeface="Times New Roman" panose="02020603050405020304" pitchFamily="18" charset="0"/>
                <a:cs typeface="Times New Roman" panose="02020603050405020304" pitchFamily="18" charset="0"/>
              </a:rPr>
              <a:t>of </a:t>
            </a:r>
            <a:r>
              <a:rPr lang="en-US" sz="1600" dirty="0" smtClean="0">
                <a:latin typeface="Times New Roman" panose="02020603050405020304" pitchFamily="18" charset="0"/>
                <a:cs typeface="Times New Roman" panose="02020603050405020304" pitchFamily="18" charset="0"/>
              </a:rPr>
              <a:t>total)</a:t>
            </a:r>
          </a:p>
          <a:p>
            <a:pPr marL="742950" lvl="1" indent="-285750">
              <a:buFont typeface="Wingdings" panose="05000000000000000000" pitchFamily="2" charset="2"/>
              <a:buChar char="Ø"/>
            </a:pPr>
            <a:r>
              <a:rPr lang="en-US" sz="1600" dirty="0" smtClean="0">
                <a:latin typeface="Times New Roman" panose="02020603050405020304" pitchFamily="18" charset="0"/>
                <a:cs typeface="Times New Roman" panose="02020603050405020304" pitchFamily="18" charset="0"/>
              </a:rPr>
              <a:t>$10 </a:t>
            </a:r>
            <a:r>
              <a:rPr lang="en-US" sz="1600" dirty="0">
                <a:latin typeface="Times New Roman" panose="02020603050405020304" pitchFamily="18" charset="0"/>
                <a:cs typeface="Times New Roman" panose="02020603050405020304" pitchFamily="18" charset="0"/>
              </a:rPr>
              <a:t>billion in </a:t>
            </a:r>
            <a:r>
              <a:rPr lang="en-US" sz="1600" dirty="0" smtClean="0">
                <a:latin typeface="Times New Roman" panose="02020603050405020304" pitchFamily="18" charset="0"/>
                <a:cs typeface="Times New Roman" panose="02020603050405020304" pitchFamily="18" charset="0"/>
              </a:rPr>
              <a:t>assets</a:t>
            </a:r>
          </a:p>
          <a:p>
            <a:pPr marL="742950" lvl="1" indent="-285750">
              <a:buFont typeface="Wingdings" panose="05000000000000000000" pitchFamily="2" charset="2"/>
              <a:buChar char="Ø"/>
            </a:pPr>
            <a:r>
              <a:rPr lang="en-US" sz="1600" dirty="0">
                <a:latin typeface="Times New Roman" panose="02020603050405020304" pitchFamily="18" charset="0"/>
                <a:cs typeface="Times New Roman" panose="02020603050405020304" pitchFamily="18" charset="0"/>
              </a:rPr>
              <a:t>1,007,320 </a:t>
            </a:r>
            <a:r>
              <a:rPr lang="en-US" sz="1600" dirty="0" smtClean="0">
                <a:latin typeface="Times New Roman" panose="02020603050405020304" pitchFamily="18" charset="0"/>
                <a:cs typeface="Times New Roman" panose="02020603050405020304" pitchFamily="18" charset="0"/>
              </a:rPr>
              <a:t>customer </a:t>
            </a:r>
            <a:r>
              <a:rPr lang="en-US" sz="1600" dirty="0">
                <a:latin typeface="Times New Roman" panose="02020603050405020304" pitchFamily="18" charset="0"/>
                <a:cs typeface="Times New Roman" panose="02020603050405020304" pitchFamily="18" charset="0"/>
              </a:rPr>
              <a:t>accounts </a:t>
            </a:r>
            <a:r>
              <a:rPr lang="en-US" sz="1600" dirty="0" smtClean="0">
                <a:latin typeface="Times New Roman" panose="02020603050405020304" pitchFamily="18" charset="0"/>
                <a:cs typeface="Times New Roman" panose="02020603050405020304" pitchFamily="18" charset="0"/>
              </a:rPr>
              <a:t>held</a:t>
            </a:r>
          </a:p>
          <a:p>
            <a:pPr marL="742950" lvl="1" indent="-285750">
              <a:buFont typeface="Wingdings" panose="05000000000000000000" pitchFamily="2" charset="2"/>
              <a:buChar char="Ø"/>
            </a:pPr>
            <a:r>
              <a:rPr lang="en-US" sz="1600" dirty="0" smtClean="0">
                <a:latin typeface="Times New Roman" panose="02020603050405020304" pitchFamily="18" charset="0"/>
                <a:cs typeface="Times New Roman" panose="02020603050405020304" pitchFamily="18" charset="0"/>
              </a:rPr>
              <a:t>54,345 </a:t>
            </a:r>
            <a:r>
              <a:rPr lang="en-US" sz="1600" dirty="0">
                <a:latin typeface="Times New Roman" panose="02020603050405020304" pitchFamily="18" charset="0"/>
                <a:cs typeface="Times New Roman" panose="02020603050405020304" pitchFamily="18" charset="0"/>
              </a:rPr>
              <a:t>associated individuals</a:t>
            </a:r>
          </a:p>
          <a:p>
            <a:r>
              <a:rPr lang="en-US" sz="1600" b="1" u="sng" dirty="0" smtClean="0">
                <a:latin typeface="Times New Roman" panose="02020603050405020304" pitchFamily="18" charset="0"/>
                <a:cs typeface="Times New Roman" panose="02020603050405020304" pitchFamily="18" charset="0"/>
              </a:rPr>
              <a:t>Other</a:t>
            </a:r>
            <a:endParaRPr lang="en-US" sz="1600" dirty="0">
              <a:latin typeface="Times New Roman" panose="02020603050405020304" pitchFamily="18" charset="0"/>
              <a:cs typeface="Times New Roman" panose="02020603050405020304" pitchFamily="18" charset="0"/>
            </a:endParaRPr>
          </a:p>
          <a:p>
            <a:pPr marL="742950" lvl="1" indent="-285750">
              <a:buFont typeface="Wingdings" panose="05000000000000000000" pitchFamily="2" charset="2"/>
              <a:buChar char="Ø"/>
            </a:pPr>
            <a:r>
              <a:rPr lang="en-US" sz="1600" dirty="0" smtClean="0">
                <a:latin typeface="Times New Roman" panose="02020603050405020304" pitchFamily="18" charset="0"/>
                <a:cs typeface="Times New Roman" panose="02020603050405020304" pitchFamily="18" charset="0"/>
              </a:rPr>
              <a:t>51 </a:t>
            </a:r>
            <a:r>
              <a:rPr lang="en-US" sz="1600" dirty="0">
                <a:latin typeface="Times New Roman" panose="02020603050405020304" pitchFamily="18" charset="0"/>
                <a:cs typeface="Times New Roman" panose="02020603050405020304" pitchFamily="18" charset="0"/>
              </a:rPr>
              <a:t>Municipal Advisor </a:t>
            </a:r>
            <a:r>
              <a:rPr lang="en-US" sz="1600" dirty="0" smtClean="0">
                <a:latin typeface="Times New Roman" panose="02020603050405020304" pitchFamily="18" charset="0"/>
                <a:cs typeface="Times New Roman" panose="02020603050405020304" pitchFamily="18" charset="0"/>
              </a:rPr>
              <a:t>Registrants</a:t>
            </a:r>
          </a:p>
          <a:p>
            <a:pPr marL="742950" lvl="1" indent="-285750">
              <a:buFont typeface="Wingdings" panose="05000000000000000000" pitchFamily="2" charset="2"/>
              <a:buChar char="Ø"/>
            </a:pPr>
            <a:r>
              <a:rPr lang="en-US" sz="1600" dirty="0" smtClean="0">
                <a:latin typeface="Times New Roman" panose="02020603050405020304" pitchFamily="18" charset="0"/>
                <a:cs typeface="Times New Roman" panose="02020603050405020304" pitchFamily="18" charset="0"/>
              </a:rPr>
              <a:t>32 </a:t>
            </a:r>
            <a:r>
              <a:rPr lang="en-US" sz="1600" dirty="0">
                <a:latin typeface="Times New Roman" panose="02020603050405020304" pitchFamily="18" charset="0"/>
                <a:cs typeface="Times New Roman" panose="02020603050405020304" pitchFamily="18" charset="0"/>
              </a:rPr>
              <a:t>Transfer Agents</a:t>
            </a:r>
            <a:endParaRPr lang="en-US" sz="1600" dirty="0">
              <a:solidFill>
                <a:prstClr val="black"/>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A7CF25F6-FE55-4EE7-9DF4-61E04936BE8D}" type="slidenum">
              <a:rPr lang="en-US" smtClean="0">
                <a:solidFill>
                  <a:prstClr val="black">
                    <a:tint val="75000"/>
                  </a:prstClr>
                </a:solidFill>
              </a:rPr>
              <a:pPr/>
              <a:t>29</a:t>
            </a:fld>
            <a:endParaRPr lang="en-US">
              <a:solidFill>
                <a:prstClr val="black">
                  <a:tint val="75000"/>
                </a:prstClr>
              </a:solidFill>
            </a:endParaRPr>
          </a:p>
        </p:txBody>
      </p:sp>
    </p:spTree>
    <p:extLst>
      <p:ext uri="{BB962C8B-B14F-4D97-AF65-F5344CB8AC3E}">
        <p14:creationId xmlns:p14="http://schemas.microsoft.com/office/powerpoint/2010/main" val="3391862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effectLst>
                  <a:outerShdw blurRad="38100" dist="38100" dir="2700000" algn="tl">
                    <a:srgbClr val="000000">
                      <a:alpha val="43137"/>
                    </a:srgbClr>
                  </a:outerShdw>
                </a:effectLst>
                <a:latin typeface="Times New Roman" pitchFamily="18" charset="0"/>
                <a:cs typeface="Times New Roman" pitchFamily="18" charset="0"/>
              </a:rPr>
              <a:t>Overview of the SEC</a:t>
            </a:r>
            <a:endParaRPr lang="en-US"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ectangle 6"/>
          <p:cNvSpPr/>
          <p:nvPr/>
        </p:nvSpPr>
        <p:spPr>
          <a:xfrm>
            <a:off x="152400" y="1371600"/>
            <a:ext cx="86868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447800"/>
            <a:ext cx="8686800" cy="76200"/>
          </a:xfrm>
          <a:prstGeom prst="rect">
            <a:avLst/>
          </a:prstGeom>
          <a:solidFill>
            <a:schemeClr val="bg2">
              <a:lumMod val="1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7" descr="600px-United_States_Securities_and_Exchange_Commission_svg"/>
          <p:cNvPicPr>
            <a:picLocks noChangeAspect="1" noChangeArrowheads="1"/>
          </p:cNvPicPr>
          <p:nvPr/>
        </p:nvPicPr>
        <p:blipFill>
          <a:blip r:embed="rId3" cstate="print"/>
          <a:srcRect/>
          <a:stretch>
            <a:fillRect/>
          </a:stretch>
        </p:blipFill>
        <p:spPr bwMode="auto">
          <a:xfrm>
            <a:off x="228600" y="5638800"/>
            <a:ext cx="1066800" cy="1066800"/>
          </a:xfrm>
          <a:prstGeom prst="rect">
            <a:avLst/>
          </a:prstGeom>
          <a:noFill/>
        </p:spPr>
      </p:pic>
      <p:sp>
        <p:nvSpPr>
          <p:cNvPr id="12" name="Rectangle 11"/>
          <p:cNvSpPr/>
          <p:nvPr/>
        </p:nvSpPr>
        <p:spPr>
          <a:xfrm>
            <a:off x="1206381" y="1905000"/>
            <a:ext cx="6477000" cy="3748719"/>
          </a:xfrm>
          <a:prstGeom prst="rect">
            <a:avLst/>
          </a:prstGeom>
        </p:spPr>
        <p:txBody>
          <a:bodyPr wrap="square">
            <a:spAutoFit/>
          </a:bodyPr>
          <a:lstStyle/>
          <a:p>
            <a:r>
              <a:rPr lang="en-US" dirty="0" smtClean="0">
                <a:latin typeface="Times New Roman" pitchFamily="18" charset="0"/>
                <a:cs typeface="Times New Roman" pitchFamily="18" charset="0"/>
              </a:rPr>
              <a:t>Created by Congress in 1934 – after the Stock Market crash of 1929</a:t>
            </a:r>
          </a:p>
          <a:p>
            <a:endParaRPr lang="en-US" b="1" dirty="0" smtClean="0">
              <a:latin typeface="Times New Roman" pitchFamily="18" charset="0"/>
              <a:cs typeface="Times New Roman" pitchFamily="18" charset="0"/>
            </a:endParaRPr>
          </a:p>
          <a:p>
            <a:r>
              <a:rPr lang="en-US" dirty="0">
                <a:latin typeface="Times New Roman" pitchFamily="18" charset="0"/>
                <a:cs typeface="Times New Roman" pitchFamily="18" charset="0"/>
              </a:rPr>
              <a:t>The mission </a:t>
            </a:r>
            <a:r>
              <a:rPr lang="en-US" dirty="0" smtClean="0">
                <a:latin typeface="Times New Roman" pitchFamily="18" charset="0"/>
                <a:cs typeface="Times New Roman" pitchFamily="18" charset="0"/>
              </a:rPr>
              <a:t>is </a:t>
            </a:r>
            <a:r>
              <a:rPr lang="en-US" dirty="0">
                <a:latin typeface="Times New Roman" pitchFamily="18" charset="0"/>
                <a:cs typeface="Times New Roman" pitchFamily="18" charset="0"/>
              </a:rPr>
              <a:t>to protect investors, maintain fair, orderly, and efficient markets, and facilitate capital </a:t>
            </a:r>
            <a:r>
              <a:rPr lang="en-US" dirty="0" smtClean="0">
                <a:latin typeface="Times New Roman" pitchFamily="18" charset="0"/>
                <a:cs typeface="Times New Roman" pitchFamily="18" charset="0"/>
              </a:rPr>
              <a:t>formation</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Principal Activities:</a:t>
            </a:r>
          </a:p>
          <a:p>
            <a:endParaRPr lang="en-US" dirty="0" smtClean="0">
              <a:latin typeface="Times New Roman" pitchFamily="18" charset="0"/>
              <a:cs typeface="Times New Roman" pitchFamily="18" charset="0"/>
            </a:endParaRPr>
          </a:p>
          <a:p>
            <a:pPr marL="742950" lvl="1" indent="-285750">
              <a:buFont typeface="Arial" pitchFamily="34" charset="0"/>
              <a:buChar char="•"/>
            </a:pPr>
            <a:r>
              <a:rPr lang="en-US" dirty="0" smtClean="0">
                <a:latin typeface="Times New Roman" pitchFamily="18" charset="0"/>
                <a:cs typeface="Times New Roman" pitchFamily="18" charset="0"/>
              </a:rPr>
              <a:t>Write </a:t>
            </a:r>
            <a:r>
              <a:rPr lang="en-US" dirty="0">
                <a:latin typeface="Times New Roman" pitchFamily="18" charset="0"/>
                <a:cs typeface="Times New Roman" pitchFamily="18" charset="0"/>
              </a:rPr>
              <a:t>rules, regulations, and policies </a:t>
            </a:r>
            <a:endParaRPr lang="en-US" dirty="0" smtClean="0">
              <a:latin typeface="Times New Roman" pitchFamily="18" charset="0"/>
              <a:cs typeface="Times New Roman" pitchFamily="18" charset="0"/>
            </a:endParaRPr>
          </a:p>
          <a:p>
            <a:pPr marL="742950" lvl="1" indent="-285750">
              <a:buFont typeface="Arial" pitchFamily="34" charset="0"/>
              <a:buChar char="•"/>
            </a:pPr>
            <a:r>
              <a:rPr lang="en-US" dirty="0" smtClean="0">
                <a:latin typeface="Times New Roman" pitchFamily="18" charset="0"/>
                <a:cs typeface="Times New Roman" pitchFamily="18" charset="0"/>
              </a:rPr>
              <a:t>Check </a:t>
            </a:r>
            <a:r>
              <a:rPr lang="en-US" dirty="0">
                <a:latin typeface="Times New Roman" pitchFamily="18" charset="0"/>
                <a:cs typeface="Times New Roman" pitchFamily="18" charset="0"/>
              </a:rPr>
              <a:t>for compliance with the </a:t>
            </a:r>
            <a:r>
              <a:rPr lang="en-US" dirty="0" smtClean="0">
                <a:latin typeface="Times New Roman" pitchFamily="18" charset="0"/>
                <a:cs typeface="Times New Roman" pitchFamily="18" charset="0"/>
              </a:rPr>
              <a:t>rules</a:t>
            </a:r>
          </a:p>
          <a:p>
            <a:pPr marL="742950" lvl="1" indent="-285750">
              <a:buFont typeface="Arial" pitchFamily="34" charset="0"/>
              <a:buChar char="•"/>
            </a:pPr>
            <a:r>
              <a:rPr lang="en-US" dirty="0" smtClean="0">
                <a:latin typeface="Times New Roman" pitchFamily="18" charset="0"/>
                <a:cs typeface="Times New Roman" pitchFamily="18" charset="0"/>
              </a:rPr>
              <a:t>Take </a:t>
            </a:r>
            <a:r>
              <a:rPr lang="en-US" dirty="0">
                <a:latin typeface="Times New Roman" pitchFamily="18" charset="0"/>
                <a:cs typeface="Times New Roman" pitchFamily="18" charset="0"/>
              </a:rPr>
              <a:t>enforcement action if not </a:t>
            </a:r>
            <a:r>
              <a:rPr lang="en-US" dirty="0" smtClean="0">
                <a:latin typeface="Times New Roman" pitchFamily="18" charset="0"/>
                <a:cs typeface="Times New Roman" pitchFamily="18" charset="0"/>
              </a:rPr>
              <a:t>complying</a:t>
            </a:r>
          </a:p>
          <a:p>
            <a:pPr marL="742950" lvl="1" indent="-285750">
              <a:buFont typeface="Arial" pitchFamily="34" charset="0"/>
              <a:buChar char="•"/>
            </a:pPr>
            <a:r>
              <a:rPr lang="en-US" dirty="0" smtClean="0">
                <a:latin typeface="Times New Roman" pitchFamily="18" charset="0"/>
                <a:cs typeface="Times New Roman" pitchFamily="18" charset="0"/>
              </a:rPr>
              <a:t>Provide </a:t>
            </a:r>
            <a:r>
              <a:rPr lang="en-US" dirty="0">
                <a:latin typeface="Times New Roman" pitchFamily="18" charset="0"/>
                <a:cs typeface="Times New Roman" pitchFamily="18" charset="0"/>
              </a:rPr>
              <a:t>information to the public</a:t>
            </a:r>
          </a:p>
          <a:p>
            <a:endParaRPr lang="en-US" dirty="0"/>
          </a:p>
          <a:p>
            <a:pPr marL="342900" lvl="0" indent="-342900">
              <a:spcBef>
                <a:spcPct val="20000"/>
              </a:spcBef>
              <a:defRPr/>
            </a:pPr>
            <a:endParaRPr lang="en-US" dirty="0">
              <a:effectLst>
                <a:outerShdw blurRad="38100" dist="38100" dir="2700000" algn="tl">
                  <a:srgbClr val="C0C0C0"/>
                </a:outerShdw>
              </a:effectLst>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A7CF25F6-FE55-4EE7-9DF4-61E04936BE8D}" type="slidenum">
              <a:rPr lang="en-US" smtClean="0"/>
              <a:pPr/>
              <a:t>3</a:t>
            </a:fld>
            <a:endParaRPr lang="en-US"/>
          </a:p>
        </p:txBody>
      </p:sp>
    </p:spTree>
    <p:extLst>
      <p:ext uri="{BB962C8B-B14F-4D97-AF65-F5344CB8AC3E}">
        <p14:creationId xmlns:p14="http://schemas.microsoft.com/office/powerpoint/2010/main" val="39282202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Examination Process</a:t>
            </a:r>
            <a:endParaRPr lang="en-US"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ectangle 6"/>
          <p:cNvSpPr/>
          <p:nvPr/>
        </p:nvSpPr>
        <p:spPr>
          <a:xfrm>
            <a:off x="152400" y="1371600"/>
            <a:ext cx="86868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52400" y="1447800"/>
            <a:ext cx="8686800" cy="76200"/>
          </a:xfrm>
          <a:prstGeom prst="rect">
            <a:avLst/>
          </a:prstGeom>
          <a:solidFill>
            <a:schemeClr val="bg2">
              <a:lumMod val="1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7" descr="600px-United_States_Securities_and_Exchange_Commission_svg"/>
          <p:cNvPicPr>
            <a:picLocks noChangeAspect="1" noChangeArrowheads="1"/>
          </p:cNvPicPr>
          <p:nvPr/>
        </p:nvPicPr>
        <p:blipFill>
          <a:blip r:embed="rId3" cstate="print"/>
          <a:srcRect/>
          <a:stretch>
            <a:fillRect/>
          </a:stretch>
        </p:blipFill>
        <p:spPr bwMode="auto">
          <a:xfrm>
            <a:off x="228600" y="5638800"/>
            <a:ext cx="1066800" cy="1066800"/>
          </a:xfrm>
          <a:prstGeom prst="rect">
            <a:avLst/>
          </a:prstGeom>
          <a:noFill/>
        </p:spPr>
      </p:pic>
      <p:sp>
        <p:nvSpPr>
          <p:cNvPr id="12" name="Rectangle 11"/>
          <p:cNvSpPr/>
          <p:nvPr/>
        </p:nvSpPr>
        <p:spPr>
          <a:xfrm>
            <a:off x="1219200" y="2074244"/>
            <a:ext cx="6477000" cy="2677656"/>
          </a:xfrm>
          <a:prstGeom prst="rect">
            <a:avLst/>
          </a:prstGeom>
        </p:spPr>
        <p:txBody>
          <a:bodyPr wrap="square">
            <a:spAutoFit/>
          </a:bodyPr>
          <a:lstStyle/>
          <a:p>
            <a:pPr lvl="0">
              <a:spcBef>
                <a:spcPct val="20000"/>
              </a:spcBef>
            </a:pPr>
            <a:r>
              <a:rPr lang="en-US" sz="2400" dirty="0">
                <a:solidFill>
                  <a:prstClr val="black"/>
                </a:solidFill>
                <a:latin typeface="Times New Roman" pitchFamily="18" charset="0"/>
                <a:cs typeface="Times New Roman" pitchFamily="18" charset="0"/>
              </a:rPr>
              <a:t>Consists of:</a:t>
            </a:r>
          </a:p>
          <a:p>
            <a:pPr marL="971550" lvl="1" indent="-514350">
              <a:spcBef>
                <a:spcPct val="20000"/>
              </a:spcBef>
              <a:buFont typeface="+mj-lt"/>
              <a:buAutoNum type="arabicPeriod"/>
            </a:pPr>
            <a:r>
              <a:rPr lang="en-US" sz="2400" dirty="0">
                <a:solidFill>
                  <a:prstClr val="black"/>
                </a:solidFill>
                <a:latin typeface="Times New Roman" pitchFamily="18" charset="0"/>
                <a:cs typeface="Times New Roman" pitchFamily="18" charset="0"/>
              </a:rPr>
              <a:t>Exam Selection</a:t>
            </a:r>
          </a:p>
          <a:p>
            <a:pPr marL="971550" lvl="1" indent="-514350">
              <a:spcBef>
                <a:spcPct val="20000"/>
              </a:spcBef>
              <a:buFont typeface="+mj-lt"/>
              <a:buAutoNum type="arabicPeriod"/>
            </a:pPr>
            <a:r>
              <a:rPr lang="en-US" sz="2400" dirty="0">
                <a:solidFill>
                  <a:prstClr val="black"/>
                </a:solidFill>
                <a:latin typeface="Times New Roman" pitchFamily="18" charset="0"/>
                <a:cs typeface="Times New Roman" pitchFamily="18" charset="0"/>
              </a:rPr>
              <a:t>Exam Assignment</a:t>
            </a:r>
          </a:p>
          <a:p>
            <a:pPr marL="971550" lvl="1" indent="-514350">
              <a:spcBef>
                <a:spcPct val="20000"/>
              </a:spcBef>
              <a:buFont typeface="+mj-lt"/>
              <a:buAutoNum type="arabicPeriod"/>
            </a:pPr>
            <a:r>
              <a:rPr lang="en-US" sz="2400" dirty="0">
                <a:solidFill>
                  <a:prstClr val="black"/>
                </a:solidFill>
                <a:latin typeface="Times New Roman" pitchFamily="18" charset="0"/>
                <a:cs typeface="Times New Roman" pitchFamily="18" charset="0"/>
              </a:rPr>
              <a:t>Exam Scope</a:t>
            </a:r>
          </a:p>
          <a:p>
            <a:pPr marL="971550" lvl="1" indent="-514350">
              <a:spcBef>
                <a:spcPct val="20000"/>
              </a:spcBef>
              <a:buFont typeface="+mj-lt"/>
              <a:buAutoNum type="arabicPeriod"/>
            </a:pPr>
            <a:r>
              <a:rPr lang="en-US" sz="2400" dirty="0">
                <a:solidFill>
                  <a:prstClr val="black"/>
                </a:solidFill>
                <a:latin typeface="Times New Roman" pitchFamily="18" charset="0"/>
                <a:cs typeface="Times New Roman" pitchFamily="18" charset="0"/>
              </a:rPr>
              <a:t>Exam Work</a:t>
            </a:r>
          </a:p>
          <a:p>
            <a:pPr marL="971550" lvl="1" indent="-514350">
              <a:spcBef>
                <a:spcPct val="20000"/>
              </a:spcBef>
              <a:buFont typeface="+mj-lt"/>
              <a:buAutoNum type="arabicPeriod"/>
            </a:pPr>
            <a:r>
              <a:rPr lang="en-US" sz="2400" dirty="0">
                <a:solidFill>
                  <a:prstClr val="black"/>
                </a:solidFill>
                <a:latin typeface="Times New Roman" pitchFamily="18" charset="0"/>
                <a:cs typeface="Times New Roman" pitchFamily="18" charset="0"/>
              </a:rPr>
              <a:t>Exam Disposition</a:t>
            </a:r>
          </a:p>
        </p:txBody>
      </p:sp>
      <p:sp>
        <p:nvSpPr>
          <p:cNvPr id="3" name="Slide Number Placeholder 2"/>
          <p:cNvSpPr>
            <a:spLocks noGrp="1"/>
          </p:cNvSpPr>
          <p:nvPr>
            <p:ph type="sldNum" sz="quarter" idx="12"/>
          </p:nvPr>
        </p:nvSpPr>
        <p:spPr/>
        <p:txBody>
          <a:bodyPr/>
          <a:lstStyle/>
          <a:p>
            <a:fld id="{A7CF25F6-FE55-4EE7-9DF4-61E04936BE8D}" type="slidenum">
              <a:rPr lang="en-US" smtClean="0">
                <a:solidFill>
                  <a:prstClr val="black">
                    <a:tint val="75000"/>
                  </a:prstClr>
                </a:solidFill>
              </a:rPr>
              <a:pPr/>
              <a:t>30</a:t>
            </a:fld>
            <a:endParaRPr lang="en-US">
              <a:solidFill>
                <a:prstClr val="black">
                  <a:tint val="75000"/>
                </a:prstClr>
              </a:solidFill>
            </a:endParaRPr>
          </a:p>
        </p:txBody>
      </p:sp>
    </p:spTree>
    <p:extLst>
      <p:ext uri="{BB962C8B-B14F-4D97-AF65-F5344CB8AC3E}">
        <p14:creationId xmlns:p14="http://schemas.microsoft.com/office/powerpoint/2010/main" val="20308907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Exam Selection</a:t>
            </a:r>
            <a:endParaRPr lang="en-US"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ectangle 6"/>
          <p:cNvSpPr/>
          <p:nvPr/>
        </p:nvSpPr>
        <p:spPr>
          <a:xfrm>
            <a:off x="152400" y="1371600"/>
            <a:ext cx="86868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52400" y="1447800"/>
            <a:ext cx="8686800" cy="76200"/>
          </a:xfrm>
          <a:prstGeom prst="rect">
            <a:avLst/>
          </a:prstGeom>
          <a:solidFill>
            <a:schemeClr val="bg2">
              <a:lumMod val="1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7" descr="600px-United_States_Securities_and_Exchange_Commission_svg"/>
          <p:cNvPicPr>
            <a:picLocks noChangeAspect="1" noChangeArrowheads="1"/>
          </p:cNvPicPr>
          <p:nvPr/>
        </p:nvPicPr>
        <p:blipFill>
          <a:blip r:embed="rId3" cstate="print"/>
          <a:srcRect/>
          <a:stretch>
            <a:fillRect/>
          </a:stretch>
        </p:blipFill>
        <p:spPr bwMode="auto">
          <a:xfrm>
            <a:off x="228600" y="5638800"/>
            <a:ext cx="1066800" cy="1066800"/>
          </a:xfrm>
          <a:prstGeom prst="rect">
            <a:avLst/>
          </a:prstGeom>
          <a:noFill/>
        </p:spPr>
      </p:pic>
      <p:sp>
        <p:nvSpPr>
          <p:cNvPr id="12" name="Rectangle 11"/>
          <p:cNvSpPr/>
          <p:nvPr/>
        </p:nvSpPr>
        <p:spPr>
          <a:xfrm>
            <a:off x="762000" y="1905000"/>
            <a:ext cx="7467600" cy="4561249"/>
          </a:xfrm>
          <a:prstGeom prst="rect">
            <a:avLst/>
          </a:prstGeom>
        </p:spPr>
        <p:txBody>
          <a:bodyPr wrap="square">
            <a:spAutoFit/>
          </a:bodyPr>
          <a:lstStyle/>
          <a:p>
            <a:pPr marL="0" lvl="1">
              <a:spcBef>
                <a:spcPct val="20000"/>
              </a:spcBef>
            </a:pPr>
            <a:r>
              <a:rPr lang="en-US" sz="2200" dirty="0" smtClean="0">
                <a:solidFill>
                  <a:prstClr val="black"/>
                </a:solidFill>
                <a:latin typeface="Times New Roman" pitchFamily="18" charset="0"/>
                <a:cs typeface="Times New Roman" pitchFamily="18" charset="0"/>
              </a:rPr>
              <a:t>Office of Compliance &amp; Examinations Risk Department in D.C. &amp; Regional Offices</a:t>
            </a:r>
          </a:p>
          <a:p>
            <a:pPr marL="1257300" lvl="2" indent="-342900">
              <a:spcBef>
                <a:spcPct val="20000"/>
              </a:spcBef>
              <a:buFont typeface="Calibri" pitchFamily="34" charset="0"/>
              <a:buChar char="―"/>
            </a:pPr>
            <a:r>
              <a:rPr lang="en-US" sz="2200" dirty="0" smtClean="0">
                <a:solidFill>
                  <a:prstClr val="black"/>
                </a:solidFill>
                <a:latin typeface="Times New Roman" pitchFamily="18" charset="0"/>
                <a:cs typeface="Times New Roman" pitchFamily="18" charset="0"/>
              </a:rPr>
              <a:t>Identify firms as High Risk based upon business operations, products, revenues, etc.</a:t>
            </a:r>
          </a:p>
          <a:p>
            <a:pPr marL="1257300" lvl="2" indent="-342900">
              <a:spcBef>
                <a:spcPct val="20000"/>
              </a:spcBef>
              <a:buFont typeface="Calibri" pitchFamily="34" charset="0"/>
              <a:buChar char="―"/>
            </a:pPr>
            <a:r>
              <a:rPr lang="en-US" sz="2200" dirty="0" smtClean="0">
                <a:solidFill>
                  <a:prstClr val="black"/>
                </a:solidFill>
                <a:latin typeface="Times New Roman" pitchFamily="18" charset="0"/>
                <a:cs typeface="Times New Roman" pitchFamily="18" charset="0"/>
              </a:rPr>
              <a:t>Identify firms as part of National Sweeps </a:t>
            </a:r>
          </a:p>
          <a:p>
            <a:pPr marL="1257300" lvl="2" indent="-342900">
              <a:spcBef>
                <a:spcPct val="20000"/>
              </a:spcBef>
              <a:buFont typeface="Calibri" pitchFamily="34" charset="0"/>
              <a:buChar char="―"/>
            </a:pPr>
            <a:r>
              <a:rPr lang="en-US" sz="2200" dirty="0" smtClean="0">
                <a:solidFill>
                  <a:prstClr val="black"/>
                </a:solidFill>
                <a:latin typeface="Times New Roman" pitchFamily="18" charset="0"/>
                <a:cs typeface="Times New Roman" pitchFamily="18" charset="0"/>
              </a:rPr>
              <a:t>Identify newly registered firms or firms that have never been examined</a:t>
            </a:r>
          </a:p>
          <a:p>
            <a:pPr marL="1257300" lvl="2" indent="-342900">
              <a:spcBef>
                <a:spcPct val="20000"/>
              </a:spcBef>
              <a:buFont typeface="Calibri" pitchFamily="34" charset="0"/>
              <a:buChar char="―"/>
            </a:pPr>
            <a:r>
              <a:rPr lang="en-US" sz="2200" dirty="0" smtClean="0">
                <a:solidFill>
                  <a:prstClr val="black"/>
                </a:solidFill>
                <a:latin typeface="Times New Roman" pitchFamily="18" charset="0"/>
                <a:cs typeface="Times New Roman" pitchFamily="18" charset="0"/>
              </a:rPr>
              <a:t>Identify firms through Tips, Complaints, and/or Referrals from other SEC offices, other agencies, or the public</a:t>
            </a:r>
          </a:p>
          <a:p>
            <a:pPr marL="1257300" lvl="2" indent="-342900">
              <a:spcBef>
                <a:spcPct val="20000"/>
              </a:spcBef>
              <a:buFont typeface="Calibri" pitchFamily="34" charset="0"/>
              <a:buChar char="―"/>
            </a:pPr>
            <a:r>
              <a:rPr lang="en-US" sz="2200" dirty="0" smtClean="0">
                <a:solidFill>
                  <a:prstClr val="black"/>
                </a:solidFill>
                <a:latin typeface="Times New Roman" pitchFamily="18" charset="0"/>
                <a:cs typeface="Times New Roman" pitchFamily="18" charset="0"/>
              </a:rPr>
              <a:t>Assigned to Regional Offices where firm is located</a:t>
            </a:r>
          </a:p>
          <a:p>
            <a:pPr marL="1257300" lvl="2" indent="-342900">
              <a:spcBef>
                <a:spcPct val="20000"/>
              </a:spcBef>
              <a:buFont typeface="Calibri" pitchFamily="34" charset="0"/>
              <a:buChar char="―"/>
            </a:pPr>
            <a:r>
              <a:rPr lang="en-US" sz="2200" dirty="0" smtClean="0">
                <a:solidFill>
                  <a:prstClr val="black"/>
                </a:solidFill>
                <a:latin typeface="Times New Roman" pitchFamily="18" charset="0"/>
                <a:cs typeface="Times New Roman" pitchFamily="18" charset="0"/>
              </a:rPr>
              <a:t>Regional offices select firms from this list</a:t>
            </a:r>
            <a:endParaRPr lang="en-US" sz="2200" dirty="0">
              <a:solidFill>
                <a:prstClr val="black"/>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A7CF25F6-FE55-4EE7-9DF4-61E04936BE8D}" type="slidenum">
              <a:rPr lang="en-US" smtClean="0">
                <a:solidFill>
                  <a:prstClr val="black">
                    <a:tint val="75000"/>
                  </a:prstClr>
                </a:solidFill>
              </a:rPr>
              <a:pPr/>
              <a:t>31</a:t>
            </a:fld>
            <a:endParaRPr lang="en-US">
              <a:solidFill>
                <a:prstClr val="black">
                  <a:tint val="75000"/>
                </a:prstClr>
              </a:solidFill>
            </a:endParaRPr>
          </a:p>
        </p:txBody>
      </p:sp>
    </p:spTree>
    <p:extLst>
      <p:ext uri="{BB962C8B-B14F-4D97-AF65-F5344CB8AC3E}">
        <p14:creationId xmlns:p14="http://schemas.microsoft.com/office/powerpoint/2010/main" val="33851306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kern="0"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Exam Assignment</a:t>
            </a:r>
            <a:endParaRPr lang="en-US"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ectangle 6"/>
          <p:cNvSpPr/>
          <p:nvPr/>
        </p:nvSpPr>
        <p:spPr>
          <a:xfrm>
            <a:off x="152400" y="1371600"/>
            <a:ext cx="86868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52400" y="1447800"/>
            <a:ext cx="8686800" cy="76200"/>
          </a:xfrm>
          <a:prstGeom prst="rect">
            <a:avLst/>
          </a:prstGeom>
          <a:solidFill>
            <a:schemeClr val="bg2">
              <a:lumMod val="1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7" descr="600px-United_States_Securities_and_Exchange_Commission_svg"/>
          <p:cNvPicPr>
            <a:picLocks noChangeAspect="1" noChangeArrowheads="1"/>
          </p:cNvPicPr>
          <p:nvPr/>
        </p:nvPicPr>
        <p:blipFill>
          <a:blip r:embed="rId3" cstate="print"/>
          <a:srcRect/>
          <a:stretch>
            <a:fillRect/>
          </a:stretch>
        </p:blipFill>
        <p:spPr bwMode="auto">
          <a:xfrm>
            <a:off x="228600" y="5638800"/>
            <a:ext cx="1066800" cy="1066800"/>
          </a:xfrm>
          <a:prstGeom prst="rect">
            <a:avLst/>
          </a:prstGeom>
          <a:noFill/>
        </p:spPr>
      </p:pic>
      <p:sp>
        <p:nvSpPr>
          <p:cNvPr id="12" name="Rectangle 11"/>
          <p:cNvSpPr/>
          <p:nvPr/>
        </p:nvSpPr>
        <p:spPr>
          <a:xfrm>
            <a:off x="1066800" y="1828800"/>
            <a:ext cx="7315200" cy="4222694"/>
          </a:xfrm>
          <a:prstGeom prst="rect">
            <a:avLst/>
          </a:prstGeom>
        </p:spPr>
        <p:txBody>
          <a:bodyPr wrap="square">
            <a:spAutoFit/>
          </a:bodyPr>
          <a:lstStyle/>
          <a:p>
            <a:pPr marL="342900" lvl="0" indent="-342900">
              <a:spcBef>
                <a:spcPct val="20000"/>
              </a:spcBef>
              <a:buFont typeface="Arial" pitchFamily="34" charset="0"/>
              <a:buChar char="•"/>
            </a:pPr>
            <a:r>
              <a:rPr lang="en-US" sz="2200" dirty="0">
                <a:solidFill>
                  <a:prstClr val="black"/>
                </a:solidFill>
                <a:latin typeface="Times New Roman" pitchFamily="18" charset="0"/>
                <a:cs typeface="Times New Roman" pitchFamily="18" charset="0"/>
              </a:rPr>
              <a:t>Associate and Assistant Regional Directors </a:t>
            </a:r>
            <a:r>
              <a:rPr lang="en-US" sz="2200" dirty="0" smtClean="0">
                <a:solidFill>
                  <a:prstClr val="black"/>
                </a:solidFill>
                <a:latin typeface="Times New Roman" pitchFamily="18" charset="0"/>
                <a:cs typeface="Times New Roman" pitchFamily="18" charset="0"/>
              </a:rPr>
              <a:t>– break </a:t>
            </a:r>
            <a:r>
              <a:rPr lang="en-US" sz="2200" dirty="0">
                <a:solidFill>
                  <a:prstClr val="black"/>
                </a:solidFill>
                <a:latin typeface="Times New Roman" pitchFamily="18" charset="0"/>
                <a:cs typeface="Times New Roman" pitchFamily="18" charset="0"/>
              </a:rPr>
              <a:t>up the firms they have selected (i.e. IA/IC or BD/TA)</a:t>
            </a:r>
          </a:p>
          <a:p>
            <a:pPr marL="342900" lvl="0" indent="-342900">
              <a:spcBef>
                <a:spcPct val="20000"/>
              </a:spcBef>
              <a:buFont typeface="Arial" pitchFamily="34" charset="0"/>
              <a:buChar char="•"/>
            </a:pPr>
            <a:r>
              <a:rPr lang="en-US" sz="2200" dirty="0">
                <a:solidFill>
                  <a:prstClr val="black"/>
                </a:solidFill>
                <a:latin typeface="Times New Roman" pitchFamily="18" charset="0"/>
                <a:cs typeface="Times New Roman" pitchFamily="18" charset="0"/>
              </a:rPr>
              <a:t>Exam Managers are then assigned to oversee the completion of the exam </a:t>
            </a:r>
          </a:p>
          <a:p>
            <a:pPr marL="342900" lvl="0" indent="-342900">
              <a:spcBef>
                <a:spcPct val="20000"/>
              </a:spcBef>
              <a:buFont typeface="Arial" pitchFamily="34" charset="0"/>
              <a:buChar char="•"/>
            </a:pPr>
            <a:r>
              <a:rPr lang="en-US" sz="2200" dirty="0">
                <a:solidFill>
                  <a:prstClr val="black"/>
                </a:solidFill>
                <a:latin typeface="Times New Roman" pitchFamily="18" charset="0"/>
                <a:cs typeface="Times New Roman" pitchFamily="18" charset="0"/>
              </a:rPr>
              <a:t>Exam Team created – based upon knowledge level of products offered or sold by the firm, and staff availability</a:t>
            </a:r>
          </a:p>
          <a:p>
            <a:pPr marL="342900" lvl="0" indent="-342900">
              <a:spcBef>
                <a:spcPct val="20000"/>
              </a:spcBef>
              <a:buFont typeface="Arial" pitchFamily="34" charset="0"/>
              <a:buChar char="•"/>
            </a:pPr>
            <a:r>
              <a:rPr lang="en-US" sz="2200" dirty="0">
                <a:solidFill>
                  <a:prstClr val="black"/>
                </a:solidFill>
                <a:latin typeface="Times New Roman" pitchFamily="18" charset="0"/>
                <a:cs typeface="Times New Roman" pitchFamily="18" charset="0"/>
              </a:rPr>
              <a:t>Exam Team consists of:</a:t>
            </a:r>
          </a:p>
          <a:p>
            <a:pPr marL="1257300" lvl="2" indent="-342900">
              <a:spcBef>
                <a:spcPct val="20000"/>
              </a:spcBef>
              <a:buFont typeface="Calibri" pitchFamily="34" charset="0"/>
              <a:buChar char="―"/>
            </a:pPr>
            <a:r>
              <a:rPr lang="en-US" sz="2200" i="1" dirty="0">
                <a:solidFill>
                  <a:prstClr val="black"/>
                </a:solidFill>
                <a:latin typeface="Times New Roman" pitchFamily="18" charset="0"/>
                <a:cs typeface="Times New Roman" pitchFamily="18" charset="0"/>
              </a:rPr>
              <a:t>Exam Manager</a:t>
            </a:r>
          </a:p>
          <a:p>
            <a:pPr marL="1257300" lvl="2" indent="-342900">
              <a:spcBef>
                <a:spcPct val="20000"/>
              </a:spcBef>
              <a:buFont typeface="Calibri" pitchFamily="34" charset="0"/>
              <a:buChar char="―"/>
            </a:pPr>
            <a:r>
              <a:rPr lang="en-US" sz="2200" i="1" dirty="0">
                <a:solidFill>
                  <a:prstClr val="black"/>
                </a:solidFill>
                <a:latin typeface="Times New Roman" pitchFamily="18" charset="0"/>
                <a:cs typeface="Times New Roman" pitchFamily="18" charset="0"/>
              </a:rPr>
              <a:t>Lead Examiner</a:t>
            </a:r>
          </a:p>
          <a:p>
            <a:pPr marL="1257300" lvl="2" indent="-342900">
              <a:spcBef>
                <a:spcPct val="20000"/>
              </a:spcBef>
              <a:buFont typeface="Calibri" pitchFamily="34" charset="0"/>
              <a:buChar char="―"/>
            </a:pPr>
            <a:r>
              <a:rPr lang="en-US" sz="2200" i="1" dirty="0">
                <a:solidFill>
                  <a:prstClr val="black"/>
                </a:solidFill>
                <a:latin typeface="Times New Roman" pitchFamily="18" charset="0"/>
                <a:cs typeface="Times New Roman" pitchFamily="18" charset="0"/>
              </a:rPr>
              <a:t>Supporting/Assisting Examiner(s) – depending on size of firm, could be multiple supporting examiners</a:t>
            </a:r>
          </a:p>
        </p:txBody>
      </p:sp>
      <p:sp>
        <p:nvSpPr>
          <p:cNvPr id="3" name="Slide Number Placeholder 2"/>
          <p:cNvSpPr>
            <a:spLocks noGrp="1"/>
          </p:cNvSpPr>
          <p:nvPr>
            <p:ph type="sldNum" sz="quarter" idx="12"/>
          </p:nvPr>
        </p:nvSpPr>
        <p:spPr/>
        <p:txBody>
          <a:bodyPr/>
          <a:lstStyle/>
          <a:p>
            <a:fld id="{A7CF25F6-FE55-4EE7-9DF4-61E04936BE8D}" type="slidenum">
              <a:rPr lang="en-US" smtClean="0">
                <a:solidFill>
                  <a:prstClr val="black">
                    <a:tint val="75000"/>
                  </a:prstClr>
                </a:solidFill>
              </a:rPr>
              <a:pPr/>
              <a:t>32</a:t>
            </a:fld>
            <a:endParaRPr lang="en-US">
              <a:solidFill>
                <a:prstClr val="black">
                  <a:tint val="75000"/>
                </a:prstClr>
              </a:solidFill>
            </a:endParaRPr>
          </a:p>
        </p:txBody>
      </p:sp>
    </p:spTree>
    <p:extLst>
      <p:ext uri="{BB962C8B-B14F-4D97-AF65-F5344CB8AC3E}">
        <p14:creationId xmlns:p14="http://schemas.microsoft.com/office/powerpoint/2010/main" val="19426943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Exam Scope</a:t>
            </a:r>
            <a:endParaRPr lang="en-US"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ectangle 6"/>
          <p:cNvSpPr/>
          <p:nvPr/>
        </p:nvSpPr>
        <p:spPr>
          <a:xfrm>
            <a:off x="152400" y="1371600"/>
            <a:ext cx="86868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52400" y="1447800"/>
            <a:ext cx="8686800" cy="76200"/>
          </a:xfrm>
          <a:prstGeom prst="rect">
            <a:avLst/>
          </a:prstGeom>
          <a:solidFill>
            <a:schemeClr val="bg2">
              <a:lumMod val="1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7" descr="600px-United_States_Securities_and_Exchange_Commission_svg"/>
          <p:cNvPicPr>
            <a:picLocks noChangeAspect="1" noChangeArrowheads="1"/>
          </p:cNvPicPr>
          <p:nvPr/>
        </p:nvPicPr>
        <p:blipFill>
          <a:blip r:embed="rId3" cstate="print"/>
          <a:srcRect/>
          <a:stretch>
            <a:fillRect/>
          </a:stretch>
        </p:blipFill>
        <p:spPr bwMode="auto">
          <a:xfrm>
            <a:off x="228600" y="5638800"/>
            <a:ext cx="1066800" cy="1066800"/>
          </a:xfrm>
          <a:prstGeom prst="rect">
            <a:avLst/>
          </a:prstGeom>
          <a:noFill/>
        </p:spPr>
      </p:pic>
      <p:sp>
        <p:nvSpPr>
          <p:cNvPr id="12" name="Rectangle 11"/>
          <p:cNvSpPr/>
          <p:nvPr/>
        </p:nvSpPr>
        <p:spPr>
          <a:xfrm>
            <a:off x="1143000" y="1905000"/>
            <a:ext cx="7086600" cy="4154984"/>
          </a:xfrm>
          <a:prstGeom prst="rect">
            <a:avLst/>
          </a:prstGeom>
        </p:spPr>
        <p:txBody>
          <a:bodyPr wrap="square">
            <a:spAutoFit/>
          </a:bodyPr>
          <a:lstStyle/>
          <a:p>
            <a:pPr lvl="0">
              <a:spcBef>
                <a:spcPct val="20000"/>
              </a:spcBef>
            </a:pPr>
            <a:r>
              <a:rPr lang="en-US" sz="2400" dirty="0">
                <a:solidFill>
                  <a:prstClr val="black"/>
                </a:solidFill>
                <a:latin typeface="Times New Roman" pitchFamily="18" charset="0"/>
                <a:cs typeface="Times New Roman" pitchFamily="18" charset="0"/>
              </a:rPr>
              <a:t>Determining Scope</a:t>
            </a:r>
          </a:p>
          <a:p>
            <a:pPr marL="742950" lvl="1" indent="-285750">
              <a:spcBef>
                <a:spcPct val="20000"/>
              </a:spcBef>
              <a:buFont typeface="Arial" pitchFamily="34" charset="0"/>
              <a:buChar char="–"/>
            </a:pPr>
            <a:r>
              <a:rPr lang="en-US" sz="2400" dirty="0">
                <a:solidFill>
                  <a:prstClr val="black"/>
                </a:solidFill>
                <a:latin typeface="Times New Roman" pitchFamily="18" charset="0"/>
                <a:cs typeface="Times New Roman" pitchFamily="18" charset="0"/>
              </a:rPr>
              <a:t>Initially based upon risks identified during selection process</a:t>
            </a:r>
          </a:p>
          <a:p>
            <a:pPr marL="742950" lvl="1" indent="-285750">
              <a:spcBef>
                <a:spcPct val="20000"/>
              </a:spcBef>
              <a:buFont typeface="Arial" pitchFamily="34" charset="0"/>
              <a:buChar char="–"/>
            </a:pPr>
            <a:r>
              <a:rPr lang="en-US" sz="2400" dirty="0">
                <a:solidFill>
                  <a:prstClr val="black"/>
                </a:solidFill>
                <a:latin typeface="Times New Roman" pitchFamily="18" charset="0"/>
                <a:cs typeface="Times New Roman" pitchFamily="18" charset="0"/>
              </a:rPr>
              <a:t>May be extremely focused (if TCR, or Sweep)</a:t>
            </a:r>
          </a:p>
          <a:p>
            <a:pPr marL="742950" lvl="1" indent="-285750">
              <a:spcBef>
                <a:spcPct val="20000"/>
              </a:spcBef>
              <a:buFont typeface="Arial" pitchFamily="34" charset="0"/>
              <a:buChar char="–"/>
            </a:pPr>
            <a:r>
              <a:rPr lang="en-US" sz="2400" dirty="0">
                <a:solidFill>
                  <a:prstClr val="black"/>
                </a:solidFill>
                <a:latin typeface="Times New Roman" pitchFamily="18" charset="0"/>
                <a:cs typeface="Times New Roman" pitchFamily="18" charset="0"/>
              </a:rPr>
              <a:t>May be pretty broad if firm has never been examined before</a:t>
            </a:r>
          </a:p>
          <a:p>
            <a:pPr lvl="0">
              <a:spcBef>
                <a:spcPct val="20000"/>
              </a:spcBef>
            </a:pPr>
            <a:r>
              <a:rPr lang="en-US" sz="2400" dirty="0">
                <a:solidFill>
                  <a:prstClr val="black"/>
                </a:solidFill>
                <a:latin typeface="Times New Roman" pitchFamily="18" charset="0"/>
                <a:cs typeface="Times New Roman" pitchFamily="18" charset="0"/>
              </a:rPr>
              <a:t>Scope will identify focus areas for the exam team</a:t>
            </a:r>
          </a:p>
          <a:p>
            <a:pPr marL="742950" lvl="1" indent="-285750">
              <a:spcBef>
                <a:spcPct val="20000"/>
              </a:spcBef>
              <a:buFont typeface="Arial" pitchFamily="34" charset="0"/>
              <a:buChar char="–"/>
            </a:pPr>
            <a:r>
              <a:rPr lang="en-US" sz="2400" dirty="0">
                <a:solidFill>
                  <a:prstClr val="black"/>
                </a:solidFill>
                <a:latin typeface="Times New Roman" pitchFamily="18" charset="0"/>
                <a:cs typeface="Times New Roman" pitchFamily="18" charset="0"/>
              </a:rPr>
              <a:t>Focus area can be adjusted during the pre-exam and/or on-site fieldwork stages of the exam.</a:t>
            </a:r>
            <a:r>
              <a:rPr lang="en-US" sz="2600" dirty="0">
                <a:solidFill>
                  <a:prstClr val="black"/>
                </a:solidFill>
              </a:rPr>
              <a:t/>
            </a:r>
            <a:br>
              <a:rPr lang="en-US" sz="2600" dirty="0">
                <a:solidFill>
                  <a:prstClr val="black"/>
                </a:solidFill>
              </a:rPr>
            </a:br>
            <a:endParaRPr lang="en-US" sz="2400" dirty="0">
              <a:solidFill>
                <a:prstClr val="black"/>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A7CF25F6-FE55-4EE7-9DF4-61E04936BE8D}" type="slidenum">
              <a:rPr lang="en-US" smtClean="0">
                <a:solidFill>
                  <a:prstClr val="black">
                    <a:tint val="75000"/>
                  </a:prstClr>
                </a:solidFill>
              </a:rPr>
              <a:pPr/>
              <a:t>33</a:t>
            </a:fld>
            <a:endParaRPr lang="en-US">
              <a:solidFill>
                <a:prstClr val="black">
                  <a:tint val="75000"/>
                </a:prstClr>
              </a:solidFill>
            </a:endParaRPr>
          </a:p>
        </p:txBody>
      </p:sp>
    </p:spTree>
    <p:extLst>
      <p:ext uri="{BB962C8B-B14F-4D97-AF65-F5344CB8AC3E}">
        <p14:creationId xmlns:p14="http://schemas.microsoft.com/office/powerpoint/2010/main" val="32175345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Exam Work</a:t>
            </a:r>
            <a:endParaRPr lang="en-US"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ectangle 6"/>
          <p:cNvSpPr/>
          <p:nvPr/>
        </p:nvSpPr>
        <p:spPr>
          <a:xfrm>
            <a:off x="152400" y="1371600"/>
            <a:ext cx="86868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52400" y="1447800"/>
            <a:ext cx="8686800" cy="76200"/>
          </a:xfrm>
          <a:prstGeom prst="rect">
            <a:avLst/>
          </a:prstGeom>
          <a:solidFill>
            <a:schemeClr val="bg2">
              <a:lumMod val="1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7" descr="600px-United_States_Securities_and_Exchange_Commission_svg"/>
          <p:cNvPicPr>
            <a:picLocks noChangeAspect="1" noChangeArrowheads="1"/>
          </p:cNvPicPr>
          <p:nvPr/>
        </p:nvPicPr>
        <p:blipFill>
          <a:blip r:embed="rId3" cstate="print"/>
          <a:srcRect/>
          <a:stretch>
            <a:fillRect/>
          </a:stretch>
        </p:blipFill>
        <p:spPr bwMode="auto">
          <a:xfrm>
            <a:off x="228600" y="5638800"/>
            <a:ext cx="1066800" cy="1066800"/>
          </a:xfrm>
          <a:prstGeom prst="rect">
            <a:avLst/>
          </a:prstGeom>
          <a:noFill/>
        </p:spPr>
      </p:pic>
      <p:sp>
        <p:nvSpPr>
          <p:cNvPr id="12" name="Rectangle 11"/>
          <p:cNvSpPr/>
          <p:nvPr/>
        </p:nvSpPr>
        <p:spPr>
          <a:xfrm>
            <a:off x="1219200" y="2057400"/>
            <a:ext cx="6477000" cy="1791260"/>
          </a:xfrm>
          <a:prstGeom prst="rect">
            <a:avLst/>
          </a:prstGeom>
        </p:spPr>
        <p:txBody>
          <a:bodyPr wrap="square">
            <a:spAutoFit/>
          </a:bodyPr>
          <a:lstStyle/>
          <a:p>
            <a:pPr lvl="0">
              <a:spcBef>
                <a:spcPct val="20000"/>
              </a:spcBef>
            </a:pPr>
            <a:r>
              <a:rPr lang="en-US" sz="2400" dirty="0">
                <a:solidFill>
                  <a:prstClr val="black"/>
                </a:solidFill>
                <a:latin typeface="Times New Roman" pitchFamily="18" charset="0"/>
                <a:cs typeface="Times New Roman" pitchFamily="18" charset="0"/>
              </a:rPr>
              <a:t>Three Stages</a:t>
            </a:r>
          </a:p>
          <a:p>
            <a:pPr marL="742950" lvl="1" indent="-285750">
              <a:spcBef>
                <a:spcPct val="20000"/>
              </a:spcBef>
              <a:buFont typeface="Arial" pitchFamily="34" charset="0"/>
              <a:buChar char="–"/>
            </a:pPr>
            <a:r>
              <a:rPr lang="en-US" sz="2400" dirty="0">
                <a:solidFill>
                  <a:prstClr val="black"/>
                </a:solidFill>
                <a:latin typeface="Times New Roman" pitchFamily="18" charset="0"/>
                <a:cs typeface="Times New Roman" pitchFamily="18" charset="0"/>
              </a:rPr>
              <a:t>Pre-Fieldwork</a:t>
            </a:r>
          </a:p>
          <a:p>
            <a:pPr marL="742950" lvl="1" indent="-285750">
              <a:spcBef>
                <a:spcPct val="20000"/>
              </a:spcBef>
              <a:buFont typeface="Arial" pitchFamily="34" charset="0"/>
              <a:buChar char="–"/>
            </a:pPr>
            <a:r>
              <a:rPr lang="en-US" sz="2400" dirty="0">
                <a:solidFill>
                  <a:prstClr val="black"/>
                </a:solidFill>
                <a:latin typeface="Times New Roman" pitchFamily="18" charset="0"/>
                <a:cs typeface="Times New Roman" pitchFamily="18" charset="0"/>
              </a:rPr>
              <a:t>Fieldwork (on-site)</a:t>
            </a:r>
          </a:p>
          <a:p>
            <a:pPr marL="742950" lvl="1" indent="-285750">
              <a:spcBef>
                <a:spcPct val="20000"/>
              </a:spcBef>
              <a:buFont typeface="Arial" pitchFamily="34" charset="0"/>
              <a:buChar char="–"/>
            </a:pPr>
            <a:r>
              <a:rPr lang="en-US" sz="2400" dirty="0">
                <a:solidFill>
                  <a:prstClr val="black"/>
                </a:solidFill>
                <a:latin typeface="Times New Roman" pitchFamily="18" charset="0"/>
                <a:cs typeface="Times New Roman" pitchFamily="18" charset="0"/>
              </a:rPr>
              <a:t>Post-Fieldwork </a:t>
            </a:r>
          </a:p>
        </p:txBody>
      </p:sp>
      <p:sp>
        <p:nvSpPr>
          <p:cNvPr id="3" name="Slide Number Placeholder 2"/>
          <p:cNvSpPr>
            <a:spLocks noGrp="1"/>
          </p:cNvSpPr>
          <p:nvPr>
            <p:ph type="sldNum" sz="quarter" idx="12"/>
          </p:nvPr>
        </p:nvSpPr>
        <p:spPr/>
        <p:txBody>
          <a:bodyPr/>
          <a:lstStyle/>
          <a:p>
            <a:fld id="{A7CF25F6-FE55-4EE7-9DF4-61E04936BE8D}" type="slidenum">
              <a:rPr lang="en-US" smtClean="0">
                <a:solidFill>
                  <a:prstClr val="black">
                    <a:tint val="75000"/>
                  </a:prstClr>
                </a:solidFill>
              </a:rPr>
              <a:pPr/>
              <a:t>34</a:t>
            </a:fld>
            <a:endParaRPr lang="en-US">
              <a:solidFill>
                <a:prstClr val="black">
                  <a:tint val="75000"/>
                </a:prstClr>
              </a:solidFill>
            </a:endParaRPr>
          </a:p>
        </p:txBody>
      </p:sp>
    </p:spTree>
    <p:extLst>
      <p:ext uri="{BB962C8B-B14F-4D97-AF65-F5344CB8AC3E}">
        <p14:creationId xmlns:p14="http://schemas.microsoft.com/office/powerpoint/2010/main" val="136274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Pre-Fieldwork</a:t>
            </a:r>
            <a:endParaRPr lang="en-US"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ectangle 6"/>
          <p:cNvSpPr/>
          <p:nvPr/>
        </p:nvSpPr>
        <p:spPr>
          <a:xfrm>
            <a:off x="152400" y="1371600"/>
            <a:ext cx="86868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52400" y="1447800"/>
            <a:ext cx="8686800" cy="76200"/>
          </a:xfrm>
          <a:prstGeom prst="rect">
            <a:avLst/>
          </a:prstGeom>
          <a:solidFill>
            <a:schemeClr val="bg2">
              <a:lumMod val="1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7" descr="600px-United_States_Securities_and_Exchange_Commission_svg"/>
          <p:cNvPicPr>
            <a:picLocks noChangeAspect="1" noChangeArrowheads="1"/>
          </p:cNvPicPr>
          <p:nvPr/>
        </p:nvPicPr>
        <p:blipFill>
          <a:blip r:embed="rId3" cstate="print"/>
          <a:srcRect/>
          <a:stretch>
            <a:fillRect/>
          </a:stretch>
        </p:blipFill>
        <p:spPr bwMode="auto">
          <a:xfrm>
            <a:off x="228600" y="5638800"/>
            <a:ext cx="1066800" cy="1066800"/>
          </a:xfrm>
          <a:prstGeom prst="rect">
            <a:avLst/>
          </a:prstGeom>
          <a:noFill/>
        </p:spPr>
      </p:pic>
      <p:sp>
        <p:nvSpPr>
          <p:cNvPr id="12" name="Rectangle 11"/>
          <p:cNvSpPr/>
          <p:nvPr/>
        </p:nvSpPr>
        <p:spPr>
          <a:xfrm>
            <a:off x="1143000" y="1752600"/>
            <a:ext cx="7315200" cy="4622804"/>
          </a:xfrm>
          <a:prstGeom prst="rect">
            <a:avLst/>
          </a:prstGeom>
        </p:spPr>
        <p:txBody>
          <a:bodyPr wrap="square">
            <a:spAutoFit/>
          </a:bodyPr>
          <a:lstStyle/>
          <a:p>
            <a:pPr marL="342900" lvl="0" indent="-342900">
              <a:spcBef>
                <a:spcPct val="20000"/>
              </a:spcBef>
              <a:buFont typeface="Arial" pitchFamily="34" charset="0"/>
              <a:buChar char="•"/>
            </a:pPr>
            <a:r>
              <a:rPr lang="en-US" sz="2250" dirty="0">
                <a:solidFill>
                  <a:prstClr val="black"/>
                </a:solidFill>
                <a:latin typeface="Times New Roman" pitchFamily="18" charset="0"/>
                <a:cs typeface="Times New Roman" pitchFamily="18" charset="0"/>
              </a:rPr>
              <a:t>Review databases, filings, past examination reports, past enforcement actions, financials, registrations, complaints, etc.</a:t>
            </a:r>
          </a:p>
          <a:p>
            <a:pPr marL="342900" lvl="0" indent="-342900">
              <a:spcBef>
                <a:spcPct val="20000"/>
              </a:spcBef>
              <a:buFont typeface="Arial" pitchFamily="34" charset="0"/>
              <a:buChar char="•"/>
            </a:pPr>
            <a:r>
              <a:rPr lang="en-US" sz="2250" dirty="0">
                <a:solidFill>
                  <a:prstClr val="black"/>
                </a:solidFill>
                <a:latin typeface="Times New Roman" pitchFamily="18" charset="0"/>
                <a:cs typeface="Times New Roman" pitchFamily="18" charset="0"/>
              </a:rPr>
              <a:t>Review firm websites, news articles, and any other internet search results related to the firm</a:t>
            </a:r>
          </a:p>
          <a:p>
            <a:pPr marL="342900" lvl="0" indent="-342900">
              <a:spcBef>
                <a:spcPct val="20000"/>
              </a:spcBef>
              <a:buFont typeface="Arial" pitchFamily="34" charset="0"/>
              <a:buChar char="•"/>
            </a:pPr>
            <a:r>
              <a:rPr lang="en-US" sz="2250" dirty="0">
                <a:solidFill>
                  <a:prstClr val="black"/>
                </a:solidFill>
                <a:latin typeface="Times New Roman" pitchFamily="18" charset="0"/>
                <a:cs typeface="Times New Roman" pitchFamily="18" charset="0"/>
              </a:rPr>
              <a:t>At this point, we could adjust scope if needed based upon pre-exam review</a:t>
            </a:r>
          </a:p>
          <a:p>
            <a:pPr marL="342900" lvl="0" indent="-342900">
              <a:spcBef>
                <a:spcPct val="20000"/>
              </a:spcBef>
              <a:buFont typeface="Arial" pitchFamily="34" charset="0"/>
              <a:buChar char="•"/>
            </a:pPr>
            <a:r>
              <a:rPr lang="en-US" sz="2250" dirty="0">
                <a:solidFill>
                  <a:prstClr val="black"/>
                </a:solidFill>
                <a:latin typeface="Times New Roman" pitchFamily="18" charset="0"/>
                <a:cs typeface="Times New Roman" pitchFamily="18" charset="0"/>
              </a:rPr>
              <a:t>We may also review modules related to the scope or focus areas of the exam (modules are references/guides that aid in performing specific reviews)</a:t>
            </a:r>
          </a:p>
          <a:p>
            <a:pPr marL="342900" lvl="0" indent="-342900">
              <a:spcBef>
                <a:spcPct val="20000"/>
              </a:spcBef>
              <a:buFont typeface="Arial" pitchFamily="34" charset="0"/>
              <a:buChar char="•"/>
            </a:pPr>
            <a:r>
              <a:rPr lang="en-US" sz="2250" dirty="0">
                <a:solidFill>
                  <a:prstClr val="black"/>
                </a:solidFill>
                <a:latin typeface="Times New Roman" pitchFamily="18" charset="0"/>
                <a:cs typeface="Times New Roman" pitchFamily="18" charset="0"/>
              </a:rPr>
              <a:t>We may also review no-action letters or any interpretive releases related to any of the focus areas of our scope</a:t>
            </a:r>
          </a:p>
        </p:txBody>
      </p:sp>
      <p:sp>
        <p:nvSpPr>
          <p:cNvPr id="3" name="Slide Number Placeholder 2"/>
          <p:cNvSpPr>
            <a:spLocks noGrp="1"/>
          </p:cNvSpPr>
          <p:nvPr>
            <p:ph type="sldNum" sz="quarter" idx="12"/>
          </p:nvPr>
        </p:nvSpPr>
        <p:spPr/>
        <p:txBody>
          <a:bodyPr/>
          <a:lstStyle/>
          <a:p>
            <a:fld id="{A7CF25F6-FE55-4EE7-9DF4-61E04936BE8D}" type="slidenum">
              <a:rPr lang="en-US" smtClean="0">
                <a:solidFill>
                  <a:prstClr val="black">
                    <a:tint val="75000"/>
                  </a:prstClr>
                </a:solidFill>
              </a:rPr>
              <a:pPr/>
              <a:t>35</a:t>
            </a:fld>
            <a:endParaRPr lang="en-US">
              <a:solidFill>
                <a:prstClr val="black">
                  <a:tint val="75000"/>
                </a:prstClr>
              </a:solidFill>
            </a:endParaRPr>
          </a:p>
        </p:txBody>
      </p:sp>
    </p:spTree>
    <p:extLst>
      <p:ext uri="{BB962C8B-B14F-4D97-AF65-F5344CB8AC3E}">
        <p14:creationId xmlns:p14="http://schemas.microsoft.com/office/powerpoint/2010/main" val="14132135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Pre-Fieldwork (cont’d)</a:t>
            </a:r>
            <a:endParaRPr lang="en-US"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ectangle 6"/>
          <p:cNvSpPr/>
          <p:nvPr/>
        </p:nvSpPr>
        <p:spPr>
          <a:xfrm>
            <a:off x="152400" y="1371600"/>
            <a:ext cx="86868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52400" y="1447800"/>
            <a:ext cx="8686800" cy="76200"/>
          </a:xfrm>
          <a:prstGeom prst="rect">
            <a:avLst/>
          </a:prstGeom>
          <a:solidFill>
            <a:schemeClr val="bg2">
              <a:lumMod val="1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7" descr="600px-United_States_Securities_and_Exchange_Commission_svg"/>
          <p:cNvPicPr>
            <a:picLocks noChangeAspect="1" noChangeArrowheads="1"/>
          </p:cNvPicPr>
          <p:nvPr/>
        </p:nvPicPr>
        <p:blipFill>
          <a:blip r:embed="rId3" cstate="print"/>
          <a:srcRect/>
          <a:stretch>
            <a:fillRect/>
          </a:stretch>
        </p:blipFill>
        <p:spPr bwMode="auto">
          <a:xfrm>
            <a:off x="228600" y="5638800"/>
            <a:ext cx="1066800" cy="1066800"/>
          </a:xfrm>
          <a:prstGeom prst="rect">
            <a:avLst/>
          </a:prstGeom>
          <a:noFill/>
        </p:spPr>
      </p:pic>
      <p:sp>
        <p:nvSpPr>
          <p:cNvPr id="12" name="Rectangle 11"/>
          <p:cNvSpPr/>
          <p:nvPr/>
        </p:nvSpPr>
        <p:spPr>
          <a:xfrm>
            <a:off x="780448" y="1828800"/>
            <a:ext cx="7449152" cy="4745915"/>
          </a:xfrm>
          <a:prstGeom prst="rect">
            <a:avLst/>
          </a:prstGeom>
        </p:spPr>
        <p:txBody>
          <a:bodyPr wrap="square">
            <a:spAutoFit/>
          </a:bodyPr>
          <a:lstStyle/>
          <a:p>
            <a:pPr lvl="0">
              <a:spcBef>
                <a:spcPct val="20000"/>
              </a:spcBef>
            </a:pPr>
            <a:r>
              <a:rPr lang="en-US" sz="2400" dirty="0">
                <a:solidFill>
                  <a:prstClr val="black"/>
                </a:solidFill>
                <a:latin typeface="Times New Roman" pitchFamily="18" charset="0"/>
                <a:cs typeface="Times New Roman" pitchFamily="18" charset="0"/>
              </a:rPr>
              <a:t>Notify Firm</a:t>
            </a:r>
          </a:p>
          <a:p>
            <a:pPr marL="1257300" lvl="2" indent="-342900">
              <a:spcBef>
                <a:spcPct val="20000"/>
              </a:spcBef>
              <a:buFont typeface="Calibri" pitchFamily="34" charset="0"/>
              <a:buChar char="―"/>
            </a:pPr>
            <a:r>
              <a:rPr lang="en-US" sz="2400" dirty="0">
                <a:solidFill>
                  <a:prstClr val="black"/>
                </a:solidFill>
                <a:latin typeface="Times New Roman" pitchFamily="18" charset="0"/>
                <a:cs typeface="Times New Roman" pitchFamily="18" charset="0"/>
              </a:rPr>
              <a:t>We typically notify the firm during the pre-fieldwork process of the upcoming </a:t>
            </a:r>
            <a:r>
              <a:rPr lang="en-US" sz="2400" dirty="0" smtClean="0">
                <a:solidFill>
                  <a:prstClr val="black"/>
                </a:solidFill>
                <a:latin typeface="Times New Roman" pitchFamily="18" charset="0"/>
                <a:cs typeface="Times New Roman" pitchFamily="18" charset="0"/>
              </a:rPr>
              <a:t>examination </a:t>
            </a:r>
            <a:r>
              <a:rPr lang="en-US" sz="2400" dirty="0">
                <a:solidFill>
                  <a:prstClr val="black"/>
                </a:solidFill>
                <a:latin typeface="Times New Roman" pitchFamily="18" charset="0"/>
                <a:cs typeface="Times New Roman" pitchFamily="18" charset="0"/>
              </a:rPr>
              <a:t>(usually a week to two weeks before the on-site fieldwork begins)</a:t>
            </a:r>
          </a:p>
          <a:p>
            <a:pPr marL="1257300" lvl="2" indent="-342900">
              <a:spcBef>
                <a:spcPct val="20000"/>
              </a:spcBef>
              <a:buFont typeface="Calibri" pitchFamily="34" charset="0"/>
              <a:buChar char="―"/>
            </a:pPr>
            <a:r>
              <a:rPr lang="en-US" sz="2400" dirty="0">
                <a:solidFill>
                  <a:prstClr val="black"/>
                </a:solidFill>
                <a:latin typeface="Times New Roman" pitchFamily="18" charset="0"/>
                <a:cs typeface="Times New Roman" pitchFamily="18" charset="0"/>
              </a:rPr>
              <a:t>During the notification call with the firm, we gather some general info about the firm (business activities, types products sold, number of employees, number of customers, fees charged, etc.)</a:t>
            </a:r>
          </a:p>
          <a:p>
            <a:pPr marL="1257300" lvl="2" indent="-342900">
              <a:spcBef>
                <a:spcPct val="20000"/>
              </a:spcBef>
              <a:buFont typeface="Calibri" pitchFamily="34" charset="0"/>
              <a:buChar char="―"/>
            </a:pPr>
            <a:r>
              <a:rPr lang="en-US" sz="2400" dirty="0">
                <a:solidFill>
                  <a:prstClr val="black"/>
                </a:solidFill>
                <a:latin typeface="Times New Roman" pitchFamily="18" charset="0"/>
                <a:cs typeface="Times New Roman" pitchFamily="18" charset="0"/>
              </a:rPr>
              <a:t>Following the call we send the firm a document request list. </a:t>
            </a:r>
          </a:p>
        </p:txBody>
      </p:sp>
      <p:sp>
        <p:nvSpPr>
          <p:cNvPr id="3" name="Slide Number Placeholder 2"/>
          <p:cNvSpPr>
            <a:spLocks noGrp="1"/>
          </p:cNvSpPr>
          <p:nvPr>
            <p:ph type="sldNum" sz="quarter" idx="12"/>
          </p:nvPr>
        </p:nvSpPr>
        <p:spPr/>
        <p:txBody>
          <a:bodyPr/>
          <a:lstStyle/>
          <a:p>
            <a:fld id="{A7CF25F6-FE55-4EE7-9DF4-61E04936BE8D}" type="slidenum">
              <a:rPr lang="en-US" smtClean="0">
                <a:solidFill>
                  <a:prstClr val="black">
                    <a:tint val="75000"/>
                  </a:prstClr>
                </a:solidFill>
              </a:rPr>
              <a:pPr/>
              <a:t>36</a:t>
            </a:fld>
            <a:endParaRPr lang="en-US">
              <a:solidFill>
                <a:prstClr val="black">
                  <a:tint val="75000"/>
                </a:prstClr>
              </a:solidFill>
            </a:endParaRPr>
          </a:p>
        </p:txBody>
      </p:sp>
    </p:spTree>
    <p:extLst>
      <p:ext uri="{BB962C8B-B14F-4D97-AF65-F5344CB8AC3E}">
        <p14:creationId xmlns:p14="http://schemas.microsoft.com/office/powerpoint/2010/main" val="35531709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kern="0"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Fieldwork</a:t>
            </a:r>
            <a:endParaRPr lang="en-US"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ectangle 6"/>
          <p:cNvSpPr/>
          <p:nvPr/>
        </p:nvSpPr>
        <p:spPr>
          <a:xfrm>
            <a:off x="152400" y="1371600"/>
            <a:ext cx="86868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52400" y="1447800"/>
            <a:ext cx="8686800" cy="76200"/>
          </a:xfrm>
          <a:prstGeom prst="rect">
            <a:avLst/>
          </a:prstGeom>
          <a:solidFill>
            <a:schemeClr val="bg2">
              <a:lumMod val="1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7" descr="600px-United_States_Securities_and_Exchange_Commission_svg"/>
          <p:cNvPicPr>
            <a:picLocks noChangeAspect="1" noChangeArrowheads="1"/>
          </p:cNvPicPr>
          <p:nvPr/>
        </p:nvPicPr>
        <p:blipFill>
          <a:blip r:embed="rId3" cstate="print"/>
          <a:srcRect/>
          <a:stretch>
            <a:fillRect/>
          </a:stretch>
        </p:blipFill>
        <p:spPr bwMode="auto">
          <a:xfrm>
            <a:off x="228600" y="5638800"/>
            <a:ext cx="1066800" cy="1066800"/>
          </a:xfrm>
          <a:prstGeom prst="rect">
            <a:avLst/>
          </a:prstGeom>
          <a:noFill/>
        </p:spPr>
      </p:pic>
      <p:sp>
        <p:nvSpPr>
          <p:cNvPr id="12" name="Rectangle 11"/>
          <p:cNvSpPr/>
          <p:nvPr/>
        </p:nvSpPr>
        <p:spPr>
          <a:xfrm>
            <a:off x="1219200" y="2057400"/>
            <a:ext cx="6477000" cy="3564053"/>
          </a:xfrm>
          <a:prstGeom prst="rect">
            <a:avLst/>
          </a:prstGeom>
        </p:spPr>
        <p:txBody>
          <a:bodyPr wrap="square">
            <a:spAutoFit/>
          </a:bodyPr>
          <a:lstStyle/>
          <a:p>
            <a:pPr marL="342900" lvl="0" indent="-342900">
              <a:spcBef>
                <a:spcPct val="20000"/>
              </a:spcBef>
              <a:buFont typeface="Arial" pitchFamily="34" charset="0"/>
              <a:buChar char="•"/>
            </a:pPr>
            <a:r>
              <a:rPr lang="en-US" sz="2400" dirty="0">
                <a:solidFill>
                  <a:prstClr val="black"/>
                </a:solidFill>
                <a:latin typeface="Times New Roman" pitchFamily="18" charset="0"/>
                <a:cs typeface="Times New Roman" pitchFamily="18" charset="0"/>
              </a:rPr>
              <a:t>We meet on-site with firm personnel and discuss the firm’s operations, structure, policies and procedures, and other topics as they may relate to the focus areas of the exam.</a:t>
            </a:r>
          </a:p>
          <a:p>
            <a:pPr marL="342900" lvl="0" indent="-342900">
              <a:spcBef>
                <a:spcPct val="20000"/>
              </a:spcBef>
              <a:buFont typeface="Arial" pitchFamily="34" charset="0"/>
              <a:buChar char="•"/>
            </a:pPr>
            <a:r>
              <a:rPr lang="en-US" sz="2400" dirty="0">
                <a:solidFill>
                  <a:prstClr val="black"/>
                </a:solidFill>
                <a:latin typeface="Times New Roman" pitchFamily="18" charset="0"/>
                <a:cs typeface="Times New Roman" pitchFamily="18" charset="0"/>
              </a:rPr>
              <a:t>Remainder of the week is spent reviewing the requested documentation and meeting additional firm personnel.</a:t>
            </a:r>
          </a:p>
          <a:p>
            <a:pPr marL="342900" lvl="0" indent="-342900">
              <a:spcBef>
                <a:spcPct val="20000"/>
              </a:spcBef>
              <a:buFont typeface="Arial" pitchFamily="34" charset="0"/>
              <a:buChar char="•"/>
            </a:pPr>
            <a:r>
              <a:rPr lang="en-US" sz="2400" dirty="0">
                <a:solidFill>
                  <a:prstClr val="black"/>
                </a:solidFill>
                <a:latin typeface="Times New Roman" pitchFamily="18" charset="0"/>
                <a:cs typeface="Times New Roman" pitchFamily="18" charset="0"/>
              </a:rPr>
              <a:t>During this stage, we may make additional requests if necessary and review </a:t>
            </a:r>
          </a:p>
        </p:txBody>
      </p:sp>
      <p:sp>
        <p:nvSpPr>
          <p:cNvPr id="3" name="Slide Number Placeholder 2"/>
          <p:cNvSpPr>
            <a:spLocks noGrp="1"/>
          </p:cNvSpPr>
          <p:nvPr>
            <p:ph type="sldNum" sz="quarter" idx="12"/>
          </p:nvPr>
        </p:nvSpPr>
        <p:spPr/>
        <p:txBody>
          <a:bodyPr/>
          <a:lstStyle/>
          <a:p>
            <a:fld id="{A7CF25F6-FE55-4EE7-9DF4-61E04936BE8D}" type="slidenum">
              <a:rPr lang="en-US" smtClean="0">
                <a:solidFill>
                  <a:prstClr val="black">
                    <a:tint val="75000"/>
                  </a:prstClr>
                </a:solidFill>
              </a:rPr>
              <a:pPr/>
              <a:t>37</a:t>
            </a:fld>
            <a:endParaRPr lang="en-US">
              <a:solidFill>
                <a:prstClr val="black">
                  <a:tint val="75000"/>
                </a:prstClr>
              </a:solidFill>
            </a:endParaRPr>
          </a:p>
        </p:txBody>
      </p:sp>
    </p:spTree>
    <p:extLst>
      <p:ext uri="{BB962C8B-B14F-4D97-AF65-F5344CB8AC3E}">
        <p14:creationId xmlns:p14="http://schemas.microsoft.com/office/powerpoint/2010/main" val="41260983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kern="0"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Post Fieldwork</a:t>
            </a:r>
            <a:endParaRPr lang="en-US"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ectangle 6"/>
          <p:cNvSpPr/>
          <p:nvPr/>
        </p:nvSpPr>
        <p:spPr>
          <a:xfrm>
            <a:off x="152400" y="1371600"/>
            <a:ext cx="86868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52400" y="1447800"/>
            <a:ext cx="8686800" cy="76200"/>
          </a:xfrm>
          <a:prstGeom prst="rect">
            <a:avLst/>
          </a:prstGeom>
          <a:solidFill>
            <a:schemeClr val="bg2">
              <a:lumMod val="1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7" descr="600px-United_States_Securities_and_Exchange_Commission_svg"/>
          <p:cNvPicPr>
            <a:picLocks noChangeAspect="1" noChangeArrowheads="1"/>
          </p:cNvPicPr>
          <p:nvPr/>
        </p:nvPicPr>
        <p:blipFill>
          <a:blip r:embed="rId3" cstate="print"/>
          <a:srcRect/>
          <a:stretch>
            <a:fillRect/>
          </a:stretch>
        </p:blipFill>
        <p:spPr bwMode="auto">
          <a:xfrm>
            <a:off x="228600" y="5638800"/>
            <a:ext cx="1066800" cy="1066800"/>
          </a:xfrm>
          <a:prstGeom prst="rect">
            <a:avLst/>
          </a:prstGeom>
          <a:noFill/>
        </p:spPr>
      </p:pic>
      <p:sp>
        <p:nvSpPr>
          <p:cNvPr id="12" name="Rectangle 11"/>
          <p:cNvSpPr/>
          <p:nvPr/>
        </p:nvSpPr>
        <p:spPr>
          <a:xfrm>
            <a:off x="1219200" y="1905000"/>
            <a:ext cx="7086600" cy="4379660"/>
          </a:xfrm>
          <a:prstGeom prst="rect">
            <a:avLst/>
          </a:prstGeom>
        </p:spPr>
        <p:txBody>
          <a:bodyPr wrap="square">
            <a:spAutoFit/>
          </a:bodyPr>
          <a:lstStyle/>
          <a:p>
            <a:pPr marL="342900" lvl="0" indent="-342900">
              <a:spcBef>
                <a:spcPct val="20000"/>
              </a:spcBef>
              <a:buFont typeface="Arial" pitchFamily="34" charset="0"/>
              <a:buChar char="•"/>
            </a:pPr>
            <a:r>
              <a:rPr lang="en-US" sz="2400" dirty="0">
                <a:solidFill>
                  <a:prstClr val="black"/>
                </a:solidFill>
                <a:latin typeface="Times New Roman" pitchFamily="18" charset="0"/>
                <a:cs typeface="Times New Roman" pitchFamily="18" charset="0"/>
              </a:rPr>
              <a:t>Reviews continue back in the office.</a:t>
            </a:r>
          </a:p>
          <a:p>
            <a:pPr marL="342900" lvl="0" indent="-342900">
              <a:spcBef>
                <a:spcPct val="20000"/>
              </a:spcBef>
              <a:buFont typeface="Arial" pitchFamily="34" charset="0"/>
              <a:buChar char="•"/>
            </a:pPr>
            <a:r>
              <a:rPr lang="en-US" sz="2400" dirty="0">
                <a:solidFill>
                  <a:prstClr val="black"/>
                </a:solidFill>
                <a:latin typeface="Times New Roman" pitchFamily="18" charset="0"/>
                <a:cs typeface="Times New Roman" pitchFamily="18" charset="0"/>
              </a:rPr>
              <a:t>The exam staff typically spends a few additional weeks finishing reviews, and researching various regulatory issues (securities laws, interpretive guidance, and no-action letters to support any/all findings identified during the exam).</a:t>
            </a:r>
          </a:p>
          <a:p>
            <a:pPr marL="342900" lvl="0" indent="-342900">
              <a:spcBef>
                <a:spcPct val="20000"/>
              </a:spcBef>
              <a:buFont typeface="Arial" pitchFamily="34" charset="0"/>
              <a:buChar char="•"/>
            </a:pPr>
            <a:r>
              <a:rPr lang="en-US" sz="2400" dirty="0">
                <a:solidFill>
                  <a:prstClr val="black"/>
                </a:solidFill>
                <a:latin typeface="Times New Roman" pitchFamily="18" charset="0"/>
                <a:cs typeface="Times New Roman" pitchFamily="18" charset="0"/>
              </a:rPr>
              <a:t>Memorialize exam work in an internal exam report.  The report typically identifies the focus areas of the exam along with the reviews performed, and any violations of securities laws identified during the exam.</a:t>
            </a:r>
            <a:r>
              <a:rPr lang="en-US" sz="2900" b="1" dirty="0">
                <a:solidFill>
                  <a:prstClr val="black"/>
                </a:solidFill>
              </a:rPr>
              <a:t> </a:t>
            </a:r>
          </a:p>
        </p:txBody>
      </p:sp>
      <p:sp>
        <p:nvSpPr>
          <p:cNvPr id="3" name="Slide Number Placeholder 2"/>
          <p:cNvSpPr>
            <a:spLocks noGrp="1"/>
          </p:cNvSpPr>
          <p:nvPr>
            <p:ph type="sldNum" sz="quarter" idx="12"/>
          </p:nvPr>
        </p:nvSpPr>
        <p:spPr/>
        <p:txBody>
          <a:bodyPr/>
          <a:lstStyle/>
          <a:p>
            <a:fld id="{A7CF25F6-FE55-4EE7-9DF4-61E04936BE8D}" type="slidenum">
              <a:rPr lang="en-US" smtClean="0">
                <a:solidFill>
                  <a:prstClr val="black">
                    <a:tint val="75000"/>
                  </a:prstClr>
                </a:solidFill>
              </a:rPr>
              <a:pPr/>
              <a:t>38</a:t>
            </a:fld>
            <a:endParaRPr lang="en-US">
              <a:solidFill>
                <a:prstClr val="black">
                  <a:tint val="75000"/>
                </a:prstClr>
              </a:solidFill>
            </a:endParaRPr>
          </a:p>
        </p:txBody>
      </p:sp>
    </p:spTree>
    <p:extLst>
      <p:ext uri="{BB962C8B-B14F-4D97-AF65-F5344CB8AC3E}">
        <p14:creationId xmlns:p14="http://schemas.microsoft.com/office/powerpoint/2010/main" val="4393869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Exam Disposition</a:t>
            </a:r>
            <a:endParaRPr lang="en-US"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ectangle 6"/>
          <p:cNvSpPr/>
          <p:nvPr/>
        </p:nvSpPr>
        <p:spPr>
          <a:xfrm>
            <a:off x="152400" y="1371600"/>
            <a:ext cx="86868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52400" y="1447800"/>
            <a:ext cx="8686800" cy="76200"/>
          </a:xfrm>
          <a:prstGeom prst="rect">
            <a:avLst/>
          </a:prstGeom>
          <a:solidFill>
            <a:schemeClr val="bg2">
              <a:lumMod val="1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7" descr="600px-United_States_Securities_and_Exchange_Commission_svg"/>
          <p:cNvPicPr>
            <a:picLocks noChangeAspect="1" noChangeArrowheads="1"/>
          </p:cNvPicPr>
          <p:nvPr/>
        </p:nvPicPr>
        <p:blipFill>
          <a:blip r:embed="rId3" cstate="print"/>
          <a:srcRect/>
          <a:stretch>
            <a:fillRect/>
          </a:stretch>
        </p:blipFill>
        <p:spPr bwMode="auto">
          <a:xfrm>
            <a:off x="228600" y="5638800"/>
            <a:ext cx="1066800" cy="1066800"/>
          </a:xfrm>
          <a:prstGeom prst="rect">
            <a:avLst/>
          </a:prstGeom>
          <a:noFill/>
        </p:spPr>
      </p:pic>
      <p:sp>
        <p:nvSpPr>
          <p:cNvPr id="12" name="Rectangle 11"/>
          <p:cNvSpPr/>
          <p:nvPr/>
        </p:nvSpPr>
        <p:spPr>
          <a:xfrm>
            <a:off x="757988" y="1752600"/>
            <a:ext cx="7624011" cy="4801314"/>
          </a:xfrm>
          <a:prstGeom prst="rect">
            <a:avLst/>
          </a:prstGeom>
        </p:spPr>
        <p:txBody>
          <a:bodyPr wrap="square">
            <a:spAutoFit/>
          </a:bodyPr>
          <a:lstStyle/>
          <a:p>
            <a:pPr lvl="0">
              <a:spcBef>
                <a:spcPct val="20000"/>
              </a:spcBef>
            </a:pPr>
            <a:r>
              <a:rPr lang="en-US" dirty="0">
                <a:solidFill>
                  <a:prstClr val="black"/>
                </a:solidFill>
                <a:latin typeface="Times New Roman" pitchFamily="18" charset="0"/>
                <a:cs typeface="Times New Roman" pitchFamily="18" charset="0"/>
              </a:rPr>
              <a:t>Generally three types of outcomes to an exam:</a:t>
            </a:r>
          </a:p>
          <a:p>
            <a:pPr marL="971550" lvl="1" indent="-514350">
              <a:spcBef>
                <a:spcPct val="20000"/>
              </a:spcBef>
              <a:buFont typeface="+mj-lt"/>
              <a:buAutoNum type="arabicPeriod"/>
            </a:pPr>
            <a:r>
              <a:rPr lang="en-US" i="1" dirty="0">
                <a:solidFill>
                  <a:prstClr val="black"/>
                </a:solidFill>
                <a:latin typeface="Times New Roman" pitchFamily="18" charset="0"/>
                <a:cs typeface="Times New Roman" pitchFamily="18" charset="0"/>
              </a:rPr>
              <a:t>No findings resulting No Further Action Taken (rarest outcome)</a:t>
            </a:r>
          </a:p>
          <a:p>
            <a:pPr marL="971550" lvl="1" indent="-514350">
              <a:spcBef>
                <a:spcPct val="20000"/>
              </a:spcBef>
              <a:buFont typeface="+mj-lt"/>
              <a:buAutoNum type="arabicPeriod"/>
            </a:pPr>
            <a:r>
              <a:rPr lang="en-US" i="1" dirty="0">
                <a:solidFill>
                  <a:prstClr val="black"/>
                </a:solidFill>
                <a:latin typeface="Times New Roman" pitchFamily="18" charset="0"/>
                <a:cs typeface="Times New Roman" pitchFamily="18" charset="0"/>
              </a:rPr>
              <a:t>Deficiency Letter</a:t>
            </a:r>
          </a:p>
          <a:p>
            <a:pPr marL="1600200" lvl="3" indent="-228600">
              <a:spcBef>
                <a:spcPct val="20000"/>
              </a:spcBef>
              <a:buFont typeface="Arial" pitchFamily="34" charset="0"/>
              <a:buChar char="–"/>
            </a:pPr>
            <a:r>
              <a:rPr lang="en-US" i="1" dirty="0">
                <a:solidFill>
                  <a:prstClr val="black"/>
                </a:solidFill>
                <a:latin typeface="Times New Roman" pitchFamily="18" charset="0"/>
                <a:cs typeface="Times New Roman" pitchFamily="18" charset="0"/>
              </a:rPr>
              <a:t>A letter to the firm that identifies all of the areas where we found that the firm failed to comply with Securities Laws.</a:t>
            </a:r>
          </a:p>
          <a:p>
            <a:pPr marL="1600200" lvl="3" indent="-228600">
              <a:spcBef>
                <a:spcPct val="20000"/>
              </a:spcBef>
              <a:buFont typeface="Arial" pitchFamily="34" charset="0"/>
              <a:buChar char="–"/>
            </a:pPr>
            <a:r>
              <a:rPr lang="en-US" dirty="0">
                <a:solidFill>
                  <a:prstClr val="black"/>
                </a:solidFill>
                <a:latin typeface="Times New Roman" pitchFamily="18" charset="0"/>
                <a:cs typeface="Times New Roman" pitchFamily="18" charset="0"/>
              </a:rPr>
              <a:t>Deficiency Letters require a timely response from the firm regarding corrective action</a:t>
            </a:r>
          </a:p>
          <a:p>
            <a:pPr marL="1600200" lvl="3" indent="-228600">
              <a:spcBef>
                <a:spcPct val="20000"/>
              </a:spcBef>
              <a:buFont typeface="Arial" pitchFamily="34" charset="0"/>
              <a:buChar char="–"/>
            </a:pPr>
            <a:r>
              <a:rPr lang="en-US" dirty="0">
                <a:solidFill>
                  <a:prstClr val="black"/>
                </a:solidFill>
                <a:latin typeface="Times New Roman" pitchFamily="18" charset="0"/>
                <a:cs typeface="Times New Roman" pitchFamily="18" charset="0"/>
              </a:rPr>
              <a:t>Also, provides opportunity to present facts if they feel our findings are incorrect. </a:t>
            </a:r>
          </a:p>
          <a:p>
            <a:pPr marL="971550" lvl="1" indent="-514350">
              <a:spcBef>
                <a:spcPct val="20000"/>
              </a:spcBef>
              <a:buFont typeface="+mj-lt"/>
              <a:buAutoNum type="arabicPeriod"/>
            </a:pPr>
            <a:r>
              <a:rPr lang="en-US" dirty="0">
                <a:solidFill>
                  <a:prstClr val="black"/>
                </a:solidFill>
                <a:latin typeface="Times New Roman" pitchFamily="18" charset="0"/>
                <a:cs typeface="Times New Roman" pitchFamily="18" charset="0"/>
              </a:rPr>
              <a:t> </a:t>
            </a:r>
            <a:r>
              <a:rPr lang="en-US" i="1" dirty="0">
                <a:solidFill>
                  <a:prstClr val="black"/>
                </a:solidFill>
                <a:latin typeface="Times New Roman" pitchFamily="18" charset="0"/>
                <a:cs typeface="Times New Roman" pitchFamily="18" charset="0"/>
              </a:rPr>
              <a:t>The exam is referred to another SEC division or separate agency </a:t>
            </a:r>
          </a:p>
          <a:p>
            <a:pPr marL="1600200" lvl="3" indent="-228600">
              <a:spcBef>
                <a:spcPct val="20000"/>
              </a:spcBef>
              <a:buFont typeface="Arial" pitchFamily="34" charset="0"/>
              <a:buChar char="–"/>
            </a:pPr>
            <a:r>
              <a:rPr lang="en-US" dirty="0">
                <a:solidFill>
                  <a:prstClr val="black"/>
                </a:solidFill>
                <a:latin typeface="Times New Roman" pitchFamily="18" charset="0"/>
                <a:cs typeface="Times New Roman" pitchFamily="18" charset="0"/>
              </a:rPr>
              <a:t>SEC Enforcement Referral</a:t>
            </a:r>
          </a:p>
          <a:p>
            <a:pPr marL="1600200" lvl="3" indent="-228600">
              <a:spcBef>
                <a:spcPct val="20000"/>
              </a:spcBef>
              <a:buFont typeface="Arial" pitchFamily="34" charset="0"/>
              <a:buChar char="–"/>
            </a:pPr>
            <a:r>
              <a:rPr lang="en-US" dirty="0">
                <a:solidFill>
                  <a:prstClr val="black"/>
                </a:solidFill>
                <a:latin typeface="Times New Roman" pitchFamily="18" charset="0"/>
                <a:cs typeface="Times New Roman" pitchFamily="18" charset="0"/>
              </a:rPr>
              <a:t>SRO Referral (FINRA, CFTC, etc.)</a:t>
            </a:r>
          </a:p>
          <a:p>
            <a:pPr marL="1600200" lvl="3" indent="-228600">
              <a:spcBef>
                <a:spcPct val="20000"/>
              </a:spcBef>
              <a:buFont typeface="Arial" pitchFamily="34" charset="0"/>
              <a:buChar char="–"/>
            </a:pPr>
            <a:r>
              <a:rPr lang="en-US" dirty="0">
                <a:solidFill>
                  <a:prstClr val="black"/>
                </a:solidFill>
                <a:latin typeface="Times New Roman" pitchFamily="18" charset="0"/>
                <a:cs typeface="Times New Roman" pitchFamily="18" charset="0"/>
              </a:rPr>
              <a:t>State Securities Board Referral (TSSB)</a:t>
            </a:r>
          </a:p>
          <a:p>
            <a:pPr marL="1600200" lvl="3" indent="-228600">
              <a:spcBef>
                <a:spcPct val="20000"/>
              </a:spcBef>
              <a:buFont typeface="Arial" pitchFamily="34" charset="0"/>
              <a:buChar char="–"/>
            </a:pPr>
            <a:r>
              <a:rPr lang="en-US" dirty="0">
                <a:solidFill>
                  <a:prstClr val="black"/>
                </a:solidFill>
                <a:latin typeface="Times New Roman" pitchFamily="18" charset="0"/>
                <a:cs typeface="Times New Roman" pitchFamily="18" charset="0"/>
              </a:rPr>
              <a:t>Other SEC Offices or other Divisions (Regional, TM, </a:t>
            </a:r>
            <a:r>
              <a:rPr lang="en-US" dirty="0" err="1">
                <a:solidFill>
                  <a:prstClr val="black"/>
                </a:solidFill>
                <a:latin typeface="Times New Roman" pitchFamily="18" charset="0"/>
                <a:cs typeface="Times New Roman" pitchFamily="18" charset="0"/>
              </a:rPr>
              <a:t>CorpFin</a:t>
            </a:r>
            <a:r>
              <a:rPr lang="en-US" dirty="0">
                <a:solidFill>
                  <a:prstClr val="black"/>
                </a:solidFill>
                <a:latin typeface="Times New Roman" pitchFamily="18" charset="0"/>
                <a:cs typeface="Times New Roman" pitchFamily="18" charset="0"/>
              </a:rPr>
              <a:t>, etc.)</a:t>
            </a:r>
          </a:p>
        </p:txBody>
      </p:sp>
      <p:sp>
        <p:nvSpPr>
          <p:cNvPr id="3" name="Slide Number Placeholder 2"/>
          <p:cNvSpPr>
            <a:spLocks noGrp="1"/>
          </p:cNvSpPr>
          <p:nvPr>
            <p:ph type="sldNum" sz="quarter" idx="12"/>
          </p:nvPr>
        </p:nvSpPr>
        <p:spPr/>
        <p:txBody>
          <a:bodyPr/>
          <a:lstStyle/>
          <a:p>
            <a:fld id="{A7CF25F6-FE55-4EE7-9DF4-61E04936BE8D}" type="slidenum">
              <a:rPr lang="en-US" smtClean="0">
                <a:solidFill>
                  <a:prstClr val="black">
                    <a:tint val="75000"/>
                  </a:prstClr>
                </a:solidFill>
              </a:rPr>
              <a:pPr/>
              <a:t>39</a:t>
            </a:fld>
            <a:endParaRPr lang="en-US">
              <a:solidFill>
                <a:prstClr val="black">
                  <a:tint val="75000"/>
                </a:prstClr>
              </a:solidFill>
            </a:endParaRPr>
          </a:p>
        </p:txBody>
      </p:sp>
    </p:spTree>
    <p:extLst>
      <p:ext uri="{BB962C8B-B14F-4D97-AF65-F5344CB8AC3E}">
        <p14:creationId xmlns:p14="http://schemas.microsoft.com/office/powerpoint/2010/main" val="35074544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effectLst>
                  <a:outerShdw blurRad="38100" dist="38100" dir="2700000" algn="tl">
                    <a:srgbClr val="000000">
                      <a:alpha val="43137"/>
                    </a:srgbClr>
                  </a:outerShdw>
                </a:effectLst>
                <a:latin typeface="Times New Roman" pitchFamily="18" charset="0"/>
                <a:cs typeface="Times New Roman" pitchFamily="18" charset="0"/>
              </a:rPr>
              <a:t>Overview of the SEC</a:t>
            </a:r>
          </a:p>
        </p:txBody>
      </p:sp>
      <p:sp>
        <p:nvSpPr>
          <p:cNvPr id="7" name="Rectangle 6"/>
          <p:cNvSpPr/>
          <p:nvPr/>
        </p:nvSpPr>
        <p:spPr>
          <a:xfrm>
            <a:off x="152400" y="1371600"/>
            <a:ext cx="86868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447800"/>
            <a:ext cx="8686800" cy="76200"/>
          </a:xfrm>
          <a:prstGeom prst="rect">
            <a:avLst/>
          </a:prstGeom>
          <a:solidFill>
            <a:schemeClr val="bg2">
              <a:lumMod val="1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7" descr="600px-United_States_Securities_and_Exchange_Commission_svg"/>
          <p:cNvPicPr>
            <a:picLocks noChangeAspect="1" noChangeArrowheads="1"/>
          </p:cNvPicPr>
          <p:nvPr/>
        </p:nvPicPr>
        <p:blipFill>
          <a:blip r:embed="rId3" cstate="print"/>
          <a:srcRect/>
          <a:stretch>
            <a:fillRect/>
          </a:stretch>
        </p:blipFill>
        <p:spPr bwMode="auto">
          <a:xfrm>
            <a:off x="228600" y="5638800"/>
            <a:ext cx="1066800" cy="1066800"/>
          </a:xfrm>
          <a:prstGeom prst="rect">
            <a:avLst/>
          </a:prstGeom>
          <a:noFill/>
        </p:spPr>
      </p:pic>
      <p:sp>
        <p:nvSpPr>
          <p:cNvPr id="12" name="Rectangle 11"/>
          <p:cNvSpPr/>
          <p:nvPr/>
        </p:nvSpPr>
        <p:spPr>
          <a:xfrm>
            <a:off x="1219200" y="1981200"/>
            <a:ext cx="6477000" cy="4247317"/>
          </a:xfrm>
          <a:prstGeom prst="rect">
            <a:avLst/>
          </a:prstGeom>
        </p:spPr>
        <p:txBody>
          <a:bodyPr wrap="square">
            <a:spAutoFit/>
          </a:bodyPr>
          <a:lstStyle/>
          <a:p>
            <a:r>
              <a:rPr lang="en-US" b="1" dirty="0" smtClean="0">
                <a:latin typeface="Times New Roman" pitchFamily="18" charset="0"/>
                <a:cs typeface="Times New Roman" pitchFamily="18" charset="0"/>
              </a:rPr>
              <a:t>Principal Statutory Authority:</a:t>
            </a:r>
          </a:p>
          <a:p>
            <a:pPr marL="285750" indent="-285750">
              <a:buFont typeface="Arial" pitchFamily="34" charset="0"/>
              <a:buChar char="•"/>
            </a:pPr>
            <a:endParaRPr lang="en-US" dirty="0" smtClean="0">
              <a:latin typeface="Times New Roman" pitchFamily="18" charset="0"/>
              <a:cs typeface="Times New Roman" pitchFamily="18" charset="0"/>
            </a:endParaRPr>
          </a:p>
          <a:p>
            <a:pPr marL="742950" lvl="1" indent="-285750">
              <a:buFont typeface="Arial" pitchFamily="34" charset="0"/>
              <a:buChar char="•"/>
            </a:pPr>
            <a:r>
              <a:rPr lang="en-US" dirty="0" smtClean="0">
                <a:latin typeface="Times New Roman" pitchFamily="18" charset="0"/>
                <a:cs typeface="Times New Roman" pitchFamily="18" charset="0"/>
              </a:rPr>
              <a:t>Securities Act of 1933</a:t>
            </a:r>
          </a:p>
          <a:p>
            <a:pPr marL="742950" lvl="1" indent="-285750">
              <a:buFont typeface="Arial" pitchFamily="34" charset="0"/>
              <a:buChar char="•"/>
            </a:pPr>
            <a:endParaRPr lang="en-US" dirty="0" smtClean="0">
              <a:latin typeface="Times New Roman" pitchFamily="18" charset="0"/>
              <a:cs typeface="Times New Roman" pitchFamily="18" charset="0"/>
            </a:endParaRPr>
          </a:p>
          <a:p>
            <a:pPr marL="742950" lvl="1" indent="-285750">
              <a:buFont typeface="Arial" pitchFamily="34" charset="0"/>
              <a:buChar char="•"/>
            </a:pPr>
            <a:r>
              <a:rPr lang="en-US" dirty="0" smtClean="0">
                <a:latin typeface="Times New Roman" pitchFamily="18" charset="0"/>
                <a:cs typeface="Times New Roman" pitchFamily="18" charset="0"/>
              </a:rPr>
              <a:t>Securities Exchange Act of 1934</a:t>
            </a:r>
          </a:p>
          <a:p>
            <a:pPr marL="742950" lvl="1" indent="-285750">
              <a:buFont typeface="Arial" pitchFamily="34" charset="0"/>
              <a:buChar char="•"/>
            </a:pPr>
            <a:endParaRPr lang="en-US" dirty="0" smtClean="0">
              <a:latin typeface="Times New Roman" pitchFamily="18" charset="0"/>
              <a:cs typeface="Times New Roman" pitchFamily="18" charset="0"/>
            </a:endParaRPr>
          </a:p>
          <a:p>
            <a:pPr marL="742950" lvl="1" indent="-285750">
              <a:buFont typeface="Arial" pitchFamily="34" charset="0"/>
              <a:buChar char="•"/>
            </a:pPr>
            <a:r>
              <a:rPr lang="en-US" dirty="0" smtClean="0">
                <a:latin typeface="Times New Roman" pitchFamily="18" charset="0"/>
                <a:cs typeface="Times New Roman" pitchFamily="18" charset="0"/>
              </a:rPr>
              <a:t>Investment Company Act of 1940</a:t>
            </a:r>
          </a:p>
          <a:p>
            <a:pPr marL="742950" lvl="1" indent="-285750">
              <a:buFont typeface="Arial" pitchFamily="34" charset="0"/>
              <a:buChar char="•"/>
            </a:pPr>
            <a:endParaRPr lang="en-US" dirty="0" smtClean="0">
              <a:latin typeface="Times New Roman" pitchFamily="18" charset="0"/>
              <a:cs typeface="Times New Roman" pitchFamily="18" charset="0"/>
            </a:endParaRPr>
          </a:p>
          <a:p>
            <a:pPr marL="742950" lvl="1" indent="-285750">
              <a:buFont typeface="Arial" pitchFamily="34" charset="0"/>
              <a:buChar char="•"/>
            </a:pPr>
            <a:r>
              <a:rPr lang="en-US" dirty="0" smtClean="0">
                <a:latin typeface="Times New Roman" pitchFamily="18" charset="0"/>
                <a:cs typeface="Times New Roman" pitchFamily="18" charset="0"/>
              </a:rPr>
              <a:t>Investment Advisers Act of 1940</a:t>
            </a:r>
          </a:p>
          <a:p>
            <a:pPr marL="742950" lvl="1" indent="-285750">
              <a:buFont typeface="Arial" pitchFamily="34" charset="0"/>
              <a:buChar char="•"/>
            </a:pPr>
            <a:endParaRPr lang="en-US" dirty="0" smtClean="0">
              <a:latin typeface="Times New Roman" pitchFamily="18" charset="0"/>
              <a:cs typeface="Times New Roman" pitchFamily="18" charset="0"/>
            </a:endParaRPr>
          </a:p>
          <a:p>
            <a:pPr marL="742950" lvl="1" indent="-285750">
              <a:buFont typeface="Arial" pitchFamily="34" charset="0"/>
              <a:buChar char="•"/>
            </a:pPr>
            <a:r>
              <a:rPr lang="en-US" dirty="0" smtClean="0">
                <a:latin typeface="Times New Roman" pitchFamily="18" charset="0"/>
                <a:cs typeface="Times New Roman" pitchFamily="18" charset="0"/>
              </a:rPr>
              <a:t>Sarbanes-Oxley Act of 2000 (“SOX”)</a:t>
            </a:r>
          </a:p>
          <a:p>
            <a:pPr marL="742950" lvl="1" indent="-285750">
              <a:buFont typeface="Arial" pitchFamily="34" charset="0"/>
              <a:buChar char="•"/>
            </a:pPr>
            <a:endParaRPr lang="en-US" dirty="0" smtClean="0">
              <a:latin typeface="Times New Roman" pitchFamily="18" charset="0"/>
              <a:cs typeface="Times New Roman" pitchFamily="18" charset="0"/>
            </a:endParaRPr>
          </a:p>
          <a:p>
            <a:pPr marL="742950" lvl="1" indent="-285750">
              <a:buFont typeface="Arial" pitchFamily="34" charset="0"/>
              <a:buChar char="•"/>
            </a:pPr>
            <a:r>
              <a:rPr lang="en-US" dirty="0" smtClean="0">
                <a:latin typeface="Times New Roman" pitchFamily="18" charset="0"/>
                <a:cs typeface="Times New Roman" pitchFamily="18" charset="0"/>
              </a:rPr>
              <a:t>Dodd-Frank </a:t>
            </a:r>
            <a:r>
              <a:rPr lang="en-US" dirty="0">
                <a:latin typeface="Times New Roman" pitchFamily="18" charset="0"/>
                <a:cs typeface="Times New Roman" pitchFamily="18" charset="0"/>
              </a:rPr>
              <a:t>Wall Street Reform and Consumer Protection </a:t>
            </a:r>
            <a:r>
              <a:rPr lang="en-US" dirty="0" smtClean="0">
                <a:latin typeface="Times New Roman" pitchFamily="18" charset="0"/>
                <a:cs typeface="Times New Roman" pitchFamily="18" charset="0"/>
              </a:rPr>
              <a:t>Act (2010)</a:t>
            </a:r>
          </a:p>
          <a:p>
            <a:pPr marL="285750" indent="-285750">
              <a:buFont typeface="Arial" pitchFamily="34" charset="0"/>
              <a:buChar char="•"/>
            </a:pPr>
            <a:endParaRPr lang="en-US" dirty="0"/>
          </a:p>
        </p:txBody>
      </p:sp>
      <p:sp>
        <p:nvSpPr>
          <p:cNvPr id="3" name="Slide Number Placeholder 2"/>
          <p:cNvSpPr>
            <a:spLocks noGrp="1"/>
          </p:cNvSpPr>
          <p:nvPr>
            <p:ph type="sldNum" sz="quarter" idx="12"/>
          </p:nvPr>
        </p:nvSpPr>
        <p:spPr/>
        <p:txBody>
          <a:bodyPr/>
          <a:lstStyle/>
          <a:p>
            <a:fld id="{A7CF25F6-FE55-4EE7-9DF4-61E04936BE8D}" type="slidenum">
              <a:rPr lang="en-US" smtClean="0"/>
              <a:pPr/>
              <a:t>4</a:t>
            </a:fld>
            <a:endParaRPr lang="en-US"/>
          </a:p>
        </p:txBody>
      </p:sp>
    </p:spTree>
    <p:extLst>
      <p:ext uri="{BB962C8B-B14F-4D97-AF65-F5344CB8AC3E}">
        <p14:creationId xmlns:p14="http://schemas.microsoft.com/office/powerpoint/2010/main" val="40638163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43000" y="2362200"/>
            <a:ext cx="7315200" cy="2062103"/>
          </a:xfrm>
          <a:prstGeom prst="rect">
            <a:avLst/>
          </a:prstGeom>
          <a:noFill/>
        </p:spPr>
        <p:txBody>
          <a:bodyPr wrap="square" rtlCol="0">
            <a:spAutoFit/>
          </a:bodyPr>
          <a:lstStyle/>
          <a:p>
            <a:endParaRPr lang="en-US" sz="3200" b="1" dirty="0" smtClean="0">
              <a:solidFill>
                <a:srgbClr val="1F497D"/>
              </a:solidFill>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sz="3200" b="1" dirty="0" smtClean="0">
              <a:solidFill>
                <a:srgbClr val="1F497D"/>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4000" b="1" dirty="0" smtClean="0">
                <a:solidFill>
                  <a:srgbClr val="1F497D"/>
                </a:solidFill>
                <a:effectLst>
                  <a:outerShdw blurRad="38100" dist="38100" dir="2700000" algn="tl">
                    <a:srgbClr val="000000">
                      <a:alpha val="43137"/>
                    </a:srgbClr>
                  </a:outerShdw>
                </a:effectLst>
                <a:latin typeface="Times New Roman" pitchFamily="18" charset="0"/>
                <a:cs typeface="Times New Roman" pitchFamily="18" charset="0"/>
              </a:rPr>
              <a:t>Ethics and Compliance</a:t>
            </a:r>
          </a:p>
          <a:p>
            <a:endParaRPr lang="en-US" sz="2400" b="1" dirty="0" smtClean="0">
              <a:solidFill>
                <a:srgbClr val="1F497D"/>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Picture 7" descr="600px-United_States_Securities_and_Exchange_Commission_svg"/>
          <p:cNvPicPr>
            <a:picLocks noChangeAspect="1" noChangeArrowheads="1"/>
          </p:cNvPicPr>
          <p:nvPr/>
        </p:nvPicPr>
        <p:blipFill>
          <a:blip r:embed="rId3" cstate="print"/>
          <a:srcRect/>
          <a:stretch>
            <a:fillRect/>
          </a:stretch>
        </p:blipFill>
        <p:spPr bwMode="auto">
          <a:xfrm>
            <a:off x="381000" y="5181600"/>
            <a:ext cx="1447800" cy="1447800"/>
          </a:xfrm>
          <a:prstGeom prst="rect">
            <a:avLst/>
          </a:prstGeom>
          <a:noFill/>
        </p:spPr>
      </p:pic>
      <p:pic>
        <p:nvPicPr>
          <p:cNvPr id="7" name="Picture 6" descr="2011_09_19_16_16_350001.jpg"/>
          <p:cNvPicPr>
            <a:picLocks noChangeAspect="1"/>
          </p:cNvPicPr>
          <p:nvPr/>
        </p:nvPicPr>
        <p:blipFill>
          <a:blip r:embed="rId4" cstate="print"/>
          <a:stretch>
            <a:fillRect/>
          </a:stretch>
        </p:blipFill>
        <p:spPr>
          <a:xfrm>
            <a:off x="0" y="1"/>
            <a:ext cx="9144000" cy="2362200"/>
          </a:xfrm>
          <a:prstGeom prst="rect">
            <a:avLst/>
          </a:prstGeom>
        </p:spPr>
      </p:pic>
      <p:sp>
        <p:nvSpPr>
          <p:cNvPr id="3" name="Slide Number Placeholder 2"/>
          <p:cNvSpPr>
            <a:spLocks noGrp="1"/>
          </p:cNvSpPr>
          <p:nvPr>
            <p:ph type="sldNum" sz="quarter" idx="12"/>
          </p:nvPr>
        </p:nvSpPr>
        <p:spPr/>
        <p:txBody>
          <a:bodyPr/>
          <a:lstStyle/>
          <a:p>
            <a:fld id="{A7CF25F6-FE55-4EE7-9DF4-61E04936BE8D}" type="slidenum">
              <a:rPr lang="en-US" smtClean="0">
                <a:solidFill>
                  <a:prstClr val="black">
                    <a:tint val="75000"/>
                  </a:prstClr>
                </a:solidFill>
              </a:rPr>
              <a:pPr/>
              <a:t>40</a:t>
            </a:fld>
            <a:endParaRPr lang="en-US">
              <a:solidFill>
                <a:prstClr val="black">
                  <a:tint val="75000"/>
                </a:prstClr>
              </a:solidFill>
            </a:endParaRPr>
          </a:p>
        </p:txBody>
      </p:sp>
    </p:spTree>
    <p:extLst>
      <p:ext uri="{BB962C8B-B14F-4D97-AF65-F5344CB8AC3E}">
        <p14:creationId xmlns:p14="http://schemas.microsoft.com/office/powerpoint/2010/main" val="21852645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effectLst>
                  <a:outerShdw blurRad="38100" dist="38100" dir="2700000" algn="tl">
                    <a:srgbClr val="000000">
                      <a:alpha val="43137"/>
                    </a:srgbClr>
                  </a:outerShdw>
                </a:effectLst>
              </a:rPr>
              <a:t>Ethics and Compliance</a:t>
            </a:r>
          </a:p>
        </p:txBody>
      </p:sp>
      <p:sp>
        <p:nvSpPr>
          <p:cNvPr id="7" name="Rectangle 6"/>
          <p:cNvSpPr/>
          <p:nvPr/>
        </p:nvSpPr>
        <p:spPr>
          <a:xfrm>
            <a:off x="152400" y="1371600"/>
            <a:ext cx="86868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52400" y="1447800"/>
            <a:ext cx="8686800" cy="76200"/>
          </a:xfrm>
          <a:prstGeom prst="rect">
            <a:avLst/>
          </a:prstGeom>
          <a:solidFill>
            <a:schemeClr val="bg2">
              <a:lumMod val="1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7" descr="600px-United_States_Securities_and_Exchange_Commission_svg"/>
          <p:cNvPicPr>
            <a:picLocks noChangeAspect="1" noChangeArrowheads="1"/>
          </p:cNvPicPr>
          <p:nvPr/>
        </p:nvPicPr>
        <p:blipFill>
          <a:blip r:embed="rId3" cstate="print"/>
          <a:srcRect/>
          <a:stretch>
            <a:fillRect/>
          </a:stretch>
        </p:blipFill>
        <p:spPr bwMode="auto">
          <a:xfrm>
            <a:off x="228600" y="5638800"/>
            <a:ext cx="1066800" cy="1066800"/>
          </a:xfrm>
          <a:prstGeom prst="rect">
            <a:avLst/>
          </a:prstGeom>
          <a:noFill/>
        </p:spPr>
      </p:pic>
      <p:sp>
        <p:nvSpPr>
          <p:cNvPr id="12" name="Rectangle 11"/>
          <p:cNvSpPr/>
          <p:nvPr/>
        </p:nvSpPr>
        <p:spPr>
          <a:xfrm>
            <a:off x="1143000" y="1752600"/>
            <a:ext cx="7315200" cy="1569660"/>
          </a:xfrm>
          <a:prstGeom prst="rect">
            <a:avLst/>
          </a:prstGeom>
        </p:spPr>
        <p:txBody>
          <a:bodyPr wrap="square">
            <a:spAutoFit/>
          </a:bodyPr>
          <a:lstStyle/>
          <a:p>
            <a:pPr>
              <a:buFont typeface="Arial" pitchFamily="34" charset="0"/>
              <a:buChar char="•"/>
            </a:pPr>
            <a:r>
              <a:rPr lang="en-US" sz="2400" dirty="0" smtClean="0"/>
              <a:t> Difference between E and C</a:t>
            </a:r>
            <a:endParaRPr lang="en-US" sz="2250" dirty="0" smtClean="0">
              <a:solidFill>
                <a:prstClr val="black"/>
              </a:solidFill>
              <a:latin typeface="Times New Roman" pitchFamily="18" charset="0"/>
              <a:cs typeface="Times New Roman" pitchFamily="18" charset="0"/>
            </a:endParaRPr>
          </a:p>
          <a:p>
            <a:pPr>
              <a:buFont typeface="Arial" pitchFamily="34" charset="0"/>
              <a:buChar char="•"/>
            </a:pPr>
            <a:r>
              <a:rPr lang="en-US" sz="2400" dirty="0" smtClean="0"/>
              <a:t> Why care?</a:t>
            </a:r>
          </a:p>
          <a:p>
            <a:pPr>
              <a:buFont typeface="Arial" pitchFamily="34" charset="0"/>
              <a:buChar char="•"/>
            </a:pPr>
            <a:r>
              <a:rPr lang="en-US" sz="2400" dirty="0" smtClean="0"/>
              <a:t> Why the regulators care?</a:t>
            </a:r>
          </a:p>
          <a:p>
            <a:pPr>
              <a:buFont typeface="Arial" pitchFamily="34" charset="0"/>
              <a:buChar char="•"/>
            </a:pPr>
            <a:r>
              <a:rPr lang="en-US" sz="2400" dirty="0" smtClean="0"/>
              <a:t> What you can do</a:t>
            </a:r>
          </a:p>
        </p:txBody>
      </p:sp>
      <p:sp>
        <p:nvSpPr>
          <p:cNvPr id="3" name="Slide Number Placeholder 2"/>
          <p:cNvSpPr>
            <a:spLocks noGrp="1"/>
          </p:cNvSpPr>
          <p:nvPr>
            <p:ph type="sldNum" sz="quarter" idx="12"/>
          </p:nvPr>
        </p:nvSpPr>
        <p:spPr/>
        <p:txBody>
          <a:bodyPr/>
          <a:lstStyle/>
          <a:p>
            <a:fld id="{A7CF25F6-FE55-4EE7-9DF4-61E04936BE8D}" type="slidenum">
              <a:rPr lang="en-US" smtClean="0">
                <a:solidFill>
                  <a:prstClr val="black">
                    <a:tint val="75000"/>
                  </a:prstClr>
                </a:solidFill>
              </a:rPr>
              <a:pPr/>
              <a:t>41</a:t>
            </a:fld>
            <a:endParaRPr lang="en-US">
              <a:solidFill>
                <a:prstClr val="black">
                  <a:tint val="75000"/>
                </a:prstClr>
              </a:solidFill>
            </a:endParaRPr>
          </a:p>
        </p:txBody>
      </p:sp>
    </p:spTree>
    <p:extLst>
      <p:ext uri="{BB962C8B-B14F-4D97-AF65-F5344CB8AC3E}">
        <p14:creationId xmlns:p14="http://schemas.microsoft.com/office/powerpoint/2010/main" val="14132135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effectLst>
                  <a:outerShdw blurRad="38100" dist="38100" dir="2700000" algn="tl">
                    <a:srgbClr val="000000">
                      <a:alpha val="43137"/>
                    </a:srgbClr>
                  </a:outerShdw>
                </a:effectLst>
              </a:rPr>
              <a:t>Ethics and Compliance</a:t>
            </a:r>
          </a:p>
        </p:txBody>
      </p:sp>
      <p:sp>
        <p:nvSpPr>
          <p:cNvPr id="7" name="Rectangle 6"/>
          <p:cNvSpPr/>
          <p:nvPr/>
        </p:nvSpPr>
        <p:spPr>
          <a:xfrm>
            <a:off x="152400" y="1371600"/>
            <a:ext cx="86868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52400" y="1447800"/>
            <a:ext cx="8686800" cy="76200"/>
          </a:xfrm>
          <a:prstGeom prst="rect">
            <a:avLst/>
          </a:prstGeom>
          <a:solidFill>
            <a:schemeClr val="bg2">
              <a:lumMod val="1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7" descr="600px-United_States_Securities_and_Exchange_Commission_svg"/>
          <p:cNvPicPr>
            <a:picLocks noChangeAspect="1" noChangeArrowheads="1"/>
          </p:cNvPicPr>
          <p:nvPr/>
        </p:nvPicPr>
        <p:blipFill>
          <a:blip r:embed="rId3" cstate="print"/>
          <a:srcRect/>
          <a:stretch>
            <a:fillRect/>
          </a:stretch>
        </p:blipFill>
        <p:spPr bwMode="auto">
          <a:xfrm>
            <a:off x="228600" y="5638800"/>
            <a:ext cx="1066800" cy="1066800"/>
          </a:xfrm>
          <a:prstGeom prst="rect">
            <a:avLst/>
          </a:prstGeom>
          <a:noFill/>
        </p:spPr>
      </p:pic>
      <p:sp>
        <p:nvSpPr>
          <p:cNvPr id="3" name="Slide Number Placeholder 2"/>
          <p:cNvSpPr>
            <a:spLocks noGrp="1"/>
          </p:cNvSpPr>
          <p:nvPr>
            <p:ph type="sldNum" sz="quarter" idx="12"/>
          </p:nvPr>
        </p:nvSpPr>
        <p:spPr/>
        <p:txBody>
          <a:bodyPr/>
          <a:lstStyle/>
          <a:p>
            <a:fld id="{A7CF25F6-FE55-4EE7-9DF4-61E04936BE8D}" type="slidenum">
              <a:rPr lang="en-US" smtClean="0">
                <a:solidFill>
                  <a:prstClr val="black">
                    <a:tint val="75000"/>
                  </a:prstClr>
                </a:solidFill>
              </a:rPr>
              <a:pPr/>
              <a:t>42</a:t>
            </a:fld>
            <a:endParaRPr lang="en-US">
              <a:solidFill>
                <a:prstClr val="black">
                  <a:tint val="75000"/>
                </a:prstClr>
              </a:solidFill>
            </a:endParaRPr>
          </a:p>
        </p:txBody>
      </p:sp>
      <p:sp>
        <p:nvSpPr>
          <p:cNvPr id="9" name="Content Placeholder 2"/>
          <p:cNvSpPr>
            <a:spLocks noGrp="1"/>
          </p:cNvSpPr>
          <p:nvPr>
            <p:ph sz="quarter" idx="4294967295"/>
          </p:nvPr>
        </p:nvSpPr>
        <p:spPr>
          <a:xfrm>
            <a:off x="609600" y="1905000"/>
            <a:ext cx="7924800" cy="4114800"/>
          </a:xfrm>
          <a:prstGeom prst="rect">
            <a:avLst/>
          </a:prstGeom>
        </p:spPr>
        <p:txBody>
          <a:bodyPr>
            <a:normAutofit/>
          </a:bodyPr>
          <a:lstStyle/>
          <a:p>
            <a:pPr marL="0" indent="0">
              <a:buNone/>
            </a:pPr>
            <a:r>
              <a:rPr lang="en-US" sz="2400" b="1" dirty="0">
                <a:solidFill>
                  <a:srgbClr val="FF0000"/>
                </a:solidFill>
                <a:latin typeface="Garamond" panose="02020502050306020203" pitchFamily="18" charset="0"/>
              </a:rPr>
              <a:t>C</a:t>
            </a:r>
            <a:r>
              <a:rPr lang="en-US" sz="2400" b="1" dirty="0" smtClean="0">
                <a:solidFill>
                  <a:srgbClr val="FF0000"/>
                </a:solidFill>
                <a:latin typeface="Garamond" panose="02020502050306020203" pitchFamily="18" charset="0"/>
              </a:rPr>
              <a:t>ompliance</a:t>
            </a:r>
            <a:r>
              <a:rPr lang="en-US" sz="2400" dirty="0" smtClean="0">
                <a:latin typeface="Garamond" panose="02020502050306020203" pitchFamily="18" charset="0"/>
              </a:rPr>
              <a:t> means conforming to a rule, such as a specification, policy, standard or law. Regulatory compliance describes the goal that organizations aspire to achieve in their efforts to ensure that they are aware of and take steps to comply with relevant laws and regulations.</a:t>
            </a:r>
          </a:p>
          <a:p>
            <a:pPr marL="0" indent="0">
              <a:buNone/>
            </a:pPr>
            <a:endParaRPr lang="en-US" sz="2400" dirty="0">
              <a:latin typeface="Garamond" panose="02020502050306020203" pitchFamily="18" charset="0"/>
            </a:endParaRPr>
          </a:p>
          <a:p>
            <a:pPr marL="0" indent="0">
              <a:buNone/>
            </a:pPr>
            <a:r>
              <a:rPr lang="en-US" sz="2400" b="1" dirty="0">
                <a:solidFill>
                  <a:srgbClr val="FF3333"/>
                </a:solidFill>
                <a:latin typeface="Garamond" panose="02020502050306020203" pitchFamily="18" charset="0"/>
              </a:rPr>
              <a:t>Ethics</a:t>
            </a:r>
            <a:r>
              <a:rPr lang="en-US" sz="2400" dirty="0">
                <a:latin typeface="Garamond" panose="02020502050306020203" pitchFamily="18" charset="0"/>
              </a:rPr>
              <a:t> deals with the basic concepts and fundamental principles of what is good and bad behavior  and what is morally right or wrong.</a:t>
            </a:r>
          </a:p>
          <a:p>
            <a:pPr marL="0" indent="0">
              <a:buNone/>
            </a:pPr>
            <a:endParaRPr lang="en-US" dirty="0"/>
          </a:p>
        </p:txBody>
      </p:sp>
    </p:spTree>
    <p:extLst>
      <p:ext uri="{BB962C8B-B14F-4D97-AF65-F5344CB8AC3E}">
        <p14:creationId xmlns:p14="http://schemas.microsoft.com/office/powerpoint/2010/main" val="14132135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600" b="1" dirty="0" smtClean="0">
                <a:effectLst>
                  <a:outerShdw blurRad="38100" dist="38100" dir="2700000" algn="tl">
                    <a:srgbClr val="000000">
                      <a:alpha val="43137"/>
                    </a:srgbClr>
                  </a:outerShdw>
                </a:effectLst>
                <a:latin typeface="Garamond" panose="02020502050306020203" pitchFamily="18" charset="0"/>
              </a:rPr>
              <a:t>Compliance Lesson: Space Shuttle Tragedies</a:t>
            </a:r>
            <a:endParaRPr lang="en-US" sz="3600" dirty="0" smtClean="0">
              <a:effectLst>
                <a:outerShdw blurRad="38100" dist="38100" dir="2700000" algn="tl">
                  <a:srgbClr val="000000">
                    <a:alpha val="43137"/>
                  </a:srgbClr>
                </a:outerShdw>
              </a:effectLst>
            </a:endParaRPr>
          </a:p>
        </p:txBody>
      </p:sp>
      <p:sp>
        <p:nvSpPr>
          <p:cNvPr id="7" name="Rectangle 6"/>
          <p:cNvSpPr/>
          <p:nvPr/>
        </p:nvSpPr>
        <p:spPr>
          <a:xfrm>
            <a:off x="152400" y="1371600"/>
            <a:ext cx="86868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52400" y="1447800"/>
            <a:ext cx="8686800" cy="76200"/>
          </a:xfrm>
          <a:prstGeom prst="rect">
            <a:avLst/>
          </a:prstGeom>
          <a:solidFill>
            <a:schemeClr val="bg2">
              <a:lumMod val="1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7" descr="600px-United_States_Securities_and_Exchange_Commission_svg"/>
          <p:cNvPicPr>
            <a:picLocks noChangeAspect="1" noChangeArrowheads="1"/>
          </p:cNvPicPr>
          <p:nvPr/>
        </p:nvPicPr>
        <p:blipFill>
          <a:blip r:embed="rId3" cstate="print"/>
          <a:srcRect/>
          <a:stretch>
            <a:fillRect/>
          </a:stretch>
        </p:blipFill>
        <p:spPr bwMode="auto">
          <a:xfrm>
            <a:off x="228600" y="5638800"/>
            <a:ext cx="1066800" cy="1066800"/>
          </a:xfrm>
          <a:prstGeom prst="rect">
            <a:avLst/>
          </a:prstGeom>
          <a:noFill/>
        </p:spPr>
      </p:pic>
      <p:sp>
        <p:nvSpPr>
          <p:cNvPr id="3" name="Slide Number Placeholder 2"/>
          <p:cNvSpPr>
            <a:spLocks noGrp="1"/>
          </p:cNvSpPr>
          <p:nvPr>
            <p:ph type="sldNum" sz="quarter" idx="12"/>
          </p:nvPr>
        </p:nvSpPr>
        <p:spPr/>
        <p:txBody>
          <a:bodyPr/>
          <a:lstStyle/>
          <a:p>
            <a:fld id="{A7CF25F6-FE55-4EE7-9DF4-61E04936BE8D}" type="slidenum">
              <a:rPr lang="en-US" smtClean="0">
                <a:solidFill>
                  <a:prstClr val="black">
                    <a:tint val="75000"/>
                  </a:prstClr>
                </a:solidFill>
              </a:rPr>
              <a:pPr/>
              <a:t>43</a:t>
            </a:fld>
            <a:endParaRPr lang="en-US">
              <a:solidFill>
                <a:prstClr val="black">
                  <a:tint val="75000"/>
                </a:prstClr>
              </a:solidFill>
            </a:endParaRPr>
          </a:p>
        </p:txBody>
      </p:sp>
      <p:sp>
        <p:nvSpPr>
          <p:cNvPr id="9" name="Content Placeholder 2"/>
          <p:cNvSpPr>
            <a:spLocks noGrp="1"/>
          </p:cNvSpPr>
          <p:nvPr>
            <p:ph sz="quarter" idx="4294967295"/>
          </p:nvPr>
        </p:nvSpPr>
        <p:spPr>
          <a:xfrm>
            <a:off x="609600" y="1524000"/>
            <a:ext cx="7924800" cy="5029200"/>
          </a:xfrm>
          <a:prstGeom prst="rect">
            <a:avLst/>
          </a:prstGeom>
        </p:spPr>
        <p:txBody>
          <a:bodyPr>
            <a:normAutofit fontScale="25000" lnSpcReduction="20000"/>
          </a:bodyPr>
          <a:lstStyle/>
          <a:p>
            <a:pPr marL="0" indent="0">
              <a:buNone/>
            </a:pPr>
            <a:endParaRPr lang="en-US" sz="2400" b="1" dirty="0">
              <a:solidFill>
                <a:srgbClr val="FF0000"/>
              </a:solidFill>
              <a:latin typeface="Garamond" panose="02020502050306020203" pitchFamily="18" charset="0"/>
            </a:endParaRPr>
          </a:p>
          <a:p>
            <a:pPr marL="0" indent="0">
              <a:buNone/>
            </a:pPr>
            <a:r>
              <a:rPr lang="en-US" sz="4900" b="1" dirty="0" smtClean="0">
                <a:latin typeface="Garamond" panose="02020502050306020203" pitchFamily="18" charset="0"/>
              </a:rPr>
              <a:t>	When </a:t>
            </a:r>
            <a:r>
              <a:rPr lang="en-US" sz="4900" b="1" dirty="0">
                <a:latin typeface="Garamond" panose="02020502050306020203" pitchFamily="18" charset="0"/>
              </a:rPr>
              <a:t>most companies have a compliance breakdown, the consequences can include fines, penalties and stricter regulatory oversight. When the National Aeronautics and Space Administration has a breakdown in its processes, the results can be deadly, as was the case when the space shuttles Challenger and Columbia exploded in two separate incidents. There are lessons to be learned by compliance officers from the two disasters, said former astronaut Garrett </a:t>
            </a:r>
            <a:r>
              <a:rPr lang="en-US" sz="4900" b="1" dirty="0" err="1">
                <a:latin typeface="Garamond" panose="02020502050306020203" pitchFamily="18" charset="0"/>
              </a:rPr>
              <a:t>Reisman</a:t>
            </a:r>
            <a:r>
              <a:rPr lang="en-US" sz="4900" b="1" dirty="0">
                <a:latin typeface="Garamond" panose="02020502050306020203" pitchFamily="18" charset="0"/>
              </a:rPr>
              <a:t>, who spent more than 100 days on the International Space Station.</a:t>
            </a:r>
          </a:p>
          <a:p>
            <a:pPr marL="0" indent="0">
              <a:buNone/>
            </a:pPr>
            <a:r>
              <a:rPr lang="en-US" sz="4900" b="1" dirty="0" smtClean="0">
                <a:latin typeface="Garamond" panose="02020502050306020203" pitchFamily="18" charset="0"/>
              </a:rPr>
              <a:t>	The </a:t>
            </a:r>
            <a:r>
              <a:rPr lang="en-US" sz="4900" b="1" dirty="0">
                <a:latin typeface="Garamond" panose="02020502050306020203" pitchFamily="18" charset="0"/>
              </a:rPr>
              <a:t>1986 Challenger explosion occurred after an O-ring seal failed during liftoff, costing the seven astronauts on board their lives. A special commission created to investigate the accident cited NASA’s organizational culture and decision-making processes as key reasons for the disaster. When Columbia exploded in 2003, the cause was some foam panels that broke off the rocket—something engineers had seen in previous flights and voiced concerns over. But their fears were dismissed by higher-ups in the organization.</a:t>
            </a:r>
          </a:p>
          <a:p>
            <a:pPr marL="0" indent="0">
              <a:buNone/>
            </a:pPr>
            <a:r>
              <a:rPr lang="en-US" sz="4900" b="1" dirty="0" smtClean="0">
                <a:latin typeface="Garamond" panose="02020502050306020203" pitchFamily="18" charset="0"/>
              </a:rPr>
              <a:t>	Deadline </a:t>
            </a:r>
            <a:r>
              <a:rPr lang="en-US" sz="4900" b="1" dirty="0">
                <a:latin typeface="Garamond" panose="02020502050306020203" pitchFamily="18" charset="0"/>
              </a:rPr>
              <a:t>pressures, doing things wrong without suffering consequences, disregarding data and facts to make decisions based on opinions and beliefs, and failing to foster an environment of open communication where dissent is valued combined to kill 14 astronauts in the two explosions, Mr. </a:t>
            </a:r>
            <a:r>
              <a:rPr lang="en-US" sz="4900" b="1" dirty="0" err="1">
                <a:latin typeface="Garamond" panose="02020502050306020203" pitchFamily="18" charset="0"/>
              </a:rPr>
              <a:t>Reisman</a:t>
            </a:r>
            <a:r>
              <a:rPr lang="en-US" sz="4900" b="1" dirty="0">
                <a:latin typeface="Garamond" panose="02020502050306020203" pitchFamily="18" charset="0"/>
              </a:rPr>
              <a:t> said—and those same failures can leave companies vulnerable to compliance disasters of their own.</a:t>
            </a:r>
          </a:p>
          <a:p>
            <a:pPr marL="0" indent="0">
              <a:buNone/>
            </a:pPr>
            <a:r>
              <a:rPr lang="en-US" sz="4900" b="1" dirty="0" smtClean="0">
                <a:latin typeface="Garamond" panose="02020502050306020203" pitchFamily="18" charset="0"/>
              </a:rPr>
              <a:t>	“</a:t>
            </a:r>
            <a:r>
              <a:rPr lang="en-US" sz="4900" b="1" dirty="0">
                <a:latin typeface="Garamond" panose="02020502050306020203" pitchFamily="18" charset="0"/>
              </a:rPr>
              <a:t>Just because you get away with something over and over again doesn’t mean it’s not a danger,” Mr. </a:t>
            </a:r>
            <a:r>
              <a:rPr lang="en-US" sz="4900" b="1" dirty="0" err="1">
                <a:latin typeface="Garamond" panose="02020502050306020203" pitchFamily="18" charset="0"/>
              </a:rPr>
              <a:t>Reisman</a:t>
            </a:r>
            <a:r>
              <a:rPr lang="en-US" sz="4900" b="1" dirty="0">
                <a:latin typeface="Garamond" panose="02020502050306020203" pitchFamily="18" charset="0"/>
              </a:rPr>
              <a:t> said this week at the Society of Corporate Compliance and Ethics conference in Las Vegas. “You have to have deadlines but when they get unrealistic, that’s when your </a:t>
            </a:r>
            <a:r>
              <a:rPr lang="en-US" sz="4900" b="1" dirty="0" smtClean="0">
                <a:latin typeface="Garamond" panose="02020502050306020203" pitchFamily="18" charset="0"/>
              </a:rPr>
              <a:t>“</a:t>
            </a:r>
            <a:r>
              <a:rPr lang="en-US" sz="4900" b="1" dirty="0" err="1" smtClean="0">
                <a:latin typeface="Garamond" panose="02020502050306020203" pitchFamily="18" charset="0"/>
              </a:rPr>
              <a:t>spidey</a:t>
            </a:r>
            <a:r>
              <a:rPr lang="en-US" sz="4900" b="1" dirty="0" smtClean="0">
                <a:latin typeface="Garamond" panose="02020502050306020203" pitchFamily="18" charset="0"/>
              </a:rPr>
              <a:t> sense” </a:t>
            </a:r>
            <a:r>
              <a:rPr lang="en-US" sz="4900" b="1" dirty="0">
                <a:latin typeface="Garamond" panose="02020502050306020203" pitchFamily="18" charset="0"/>
              </a:rPr>
              <a:t>as a compliance officer should come out, because that’s the time when someone may start to cut corners.”</a:t>
            </a:r>
          </a:p>
          <a:p>
            <a:pPr marL="0" indent="0">
              <a:buNone/>
            </a:pPr>
            <a:r>
              <a:rPr lang="en-US" sz="4900" b="1" dirty="0" smtClean="0">
                <a:latin typeface="Garamond" panose="02020502050306020203" pitchFamily="18" charset="0"/>
              </a:rPr>
              <a:t>	Both </a:t>
            </a:r>
            <a:r>
              <a:rPr lang="en-US" sz="4900" b="1" dirty="0">
                <a:latin typeface="Garamond" panose="02020502050306020203" pitchFamily="18" charset="0"/>
              </a:rPr>
              <a:t>tragedies highlighted a failure of critical information to reach people who would have had the authority to delay the missions until the concerns could be addressed, he said, and the lessons show why leaders at every level of an organization have to listen to what the people below them are saying, he said. “Critical information was available but never reached decision makers. Ultimately, the astronauts were told they had nothing to worry about,” said Mr. </a:t>
            </a:r>
            <a:r>
              <a:rPr lang="en-US" sz="4900" b="1" dirty="0" err="1">
                <a:latin typeface="Garamond" panose="02020502050306020203" pitchFamily="18" charset="0"/>
              </a:rPr>
              <a:t>Reisman</a:t>
            </a:r>
            <a:r>
              <a:rPr lang="en-US" sz="4900" b="1" dirty="0">
                <a:latin typeface="Garamond" panose="02020502050306020203" pitchFamily="18" charset="0"/>
              </a:rPr>
              <a:t>. The people with concerns were told to prove there was a problem when the approach should have been to “prove to me it’s safe,” he said. “None of us is as dumb as all of us. Decide based on facts and data, not opinions and beliefs.”</a:t>
            </a:r>
          </a:p>
          <a:p>
            <a:pPr marL="0" indent="0">
              <a:buNone/>
            </a:pPr>
            <a:r>
              <a:rPr lang="en-US" sz="4900" b="1" dirty="0" smtClean="0">
                <a:latin typeface="Garamond" panose="02020502050306020203" pitchFamily="18" charset="0"/>
              </a:rPr>
              <a:t>	Compliance </a:t>
            </a:r>
            <a:r>
              <a:rPr lang="en-US" sz="4900" b="1" dirty="0">
                <a:latin typeface="Garamond" panose="02020502050306020203" pitchFamily="18" charset="0"/>
              </a:rPr>
              <a:t>officers, Mr. </a:t>
            </a:r>
            <a:r>
              <a:rPr lang="en-US" sz="4900" b="1" dirty="0" err="1">
                <a:latin typeface="Garamond" panose="02020502050306020203" pitchFamily="18" charset="0"/>
              </a:rPr>
              <a:t>Reisman</a:t>
            </a:r>
            <a:r>
              <a:rPr lang="en-US" sz="4900" b="1" dirty="0">
                <a:latin typeface="Garamond" panose="02020502050306020203" pitchFamily="18" charset="0"/>
              </a:rPr>
              <a:t> said, would be well served to focus on the things that are important </a:t>
            </a:r>
            <a:r>
              <a:rPr lang="en-US" sz="4900" b="1" dirty="0" smtClean="0">
                <a:latin typeface="Garamond" panose="02020502050306020203" pitchFamily="18" charset="0"/>
              </a:rPr>
              <a:t>	and </a:t>
            </a:r>
            <a:r>
              <a:rPr lang="en-US" sz="4900" b="1" dirty="0">
                <a:latin typeface="Garamond" panose="02020502050306020203" pitchFamily="18" charset="0"/>
              </a:rPr>
              <a:t>to “resist the temptation to go after the low-hanging fruit—those risks that are easy.”</a:t>
            </a:r>
          </a:p>
          <a:p>
            <a:pPr marL="0" indent="0">
              <a:buNone/>
            </a:pPr>
            <a:endParaRPr lang="en-US" sz="2400" dirty="0">
              <a:latin typeface="Garamond" panose="02020502050306020203" pitchFamily="18" charset="0"/>
            </a:endParaRPr>
          </a:p>
          <a:p>
            <a:pPr marL="0" indent="0">
              <a:buNone/>
            </a:pPr>
            <a:endParaRPr lang="en-US" dirty="0"/>
          </a:p>
        </p:txBody>
      </p:sp>
    </p:spTree>
    <p:extLst>
      <p:ext uri="{BB962C8B-B14F-4D97-AF65-F5344CB8AC3E}">
        <p14:creationId xmlns:p14="http://schemas.microsoft.com/office/powerpoint/2010/main" val="14132135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effectLst>
                  <a:outerShdw blurRad="38100" dist="38100" dir="2700000" algn="tl">
                    <a:srgbClr val="000000">
                      <a:alpha val="43137"/>
                    </a:srgbClr>
                  </a:outerShdw>
                </a:effectLst>
                <a:latin typeface="Garamond" panose="02020502050306020203" pitchFamily="18" charset="0"/>
              </a:rPr>
              <a:t>Ethics and the Federal Securities Laws</a:t>
            </a:r>
            <a:endParaRPr lang="en-US" sz="3600" dirty="0" smtClean="0">
              <a:effectLst>
                <a:outerShdw blurRad="38100" dist="38100" dir="2700000" algn="tl">
                  <a:srgbClr val="000000">
                    <a:alpha val="43137"/>
                  </a:srgbClr>
                </a:outerShdw>
              </a:effectLst>
            </a:endParaRPr>
          </a:p>
        </p:txBody>
      </p:sp>
      <p:sp>
        <p:nvSpPr>
          <p:cNvPr id="7" name="Rectangle 6"/>
          <p:cNvSpPr/>
          <p:nvPr/>
        </p:nvSpPr>
        <p:spPr>
          <a:xfrm>
            <a:off x="152400" y="1371600"/>
            <a:ext cx="86868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52400" y="1447800"/>
            <a:ext cx="8686800" cy="76200"/>
          </a:xfrm>
          <a:prstGeom prst="rect">
            <a:avLst/>
          </a:prstGeom>
          <a:solidFill>
            <a:schemeClr val="bg2">
              <a:lumMod val="1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7" descr="600px-United_States_Securities_and_Exchange_Commission_svg"/>
          <p:cNvPicPr>
            <a:picLocks noChangeAspect="1" noChangeArrowheads="1"/>
          </p:cNvPicPr>
          <p:nvPr/>
        </p:nvPicPr>
        <p:blipFill>
          <a:blip r:embed="rId3" cstate="print"/>
          <a:srcRect/>
          <a:stretch>
            <a:fillRect/>
          </a:stretch>
        </p:blipFill>
        <p:spPr bwMode="auto">
          <a:xfrm>
            <a:off x="228600" y="5638800"/>
            <a:ext cx="1066800" cy="1066800"/>
          </a:xfrm>
          <a:prstGeom prst="rect">
            <a:avLst/>
          </a:prstGeom>
          <a:noFill/>
        </p:spPr>
      </p:pic>
      <p:sp>
        <p:nvSpPr>
          <p:cNvPr id="3" name="Slide Number Placeholder 2"/>
          <p:cNvSpPr>
            <a:spLocks noGrp="1"/>
          </p:cNvSpPr>
          <p:nvPr>
            <p:ph type="sldNum" sz="quarter" idx="12"/>
          </p:nvPr>
        </p:nvSpPr>
        <p:spPr/>
        <p:txBody>
          <a:bodyPr/>
          <a:lstStyle/>
          <a:p>
            <a:fld id="{A7CF25F6-FE55-4EE7-9DF4-61E04936BE8D}" type="slidenum">
              <a:rPr lang="en-US" smtClean="0">
                <a:solidFill>
                  <a:prstClr val="black">
                    <a:tint val="75000"/>
                  </a:prstClr>
                </a:solidFill>
              </a:rPr>
              <a:pPr/>
              <a:t>44</a:t>
            </a:fld>
            <a:endParaRPr lang="en-US">
              <a:solidFill>
                <a:prstClr val="black">
                  <a:tint val="75000"/>
                </a:prstClr>
              </a:solidFill>
            </a:endParaRPr>
          </a:p>
        </p:txBody>
      </p:sp>
      <p:sp>
        <p:nvSpPr>
          <p:cNvPr id="11" name="Content Placeholder 2"/>
          <p:cNvSpPr>
            <a:spLocks noGrp="1"/>
          </p:cNvSpPr>
          <p:nvPr>
            <p:ph sz="quarter" idx="4294967295"/>
          </p:nvPr>
        </p:nvSpPr>
        <p:spPr>
          <a:xfrm>
            <a:off x="609600" y="1600200"/>
            <a:ext cx="7924800" cy="4114800"/>
          </a:xfrm>
          <a:prstGeom prst="rect">
            <a:avLst/>
          </a:prstGeom>
        </p:spPr>
        <p:txBody>
          <a:bodyPr/>
          <a:lstStyle/>
          <a:p>
            <a:pPr marL="0" indent="0">
              <a:buNone/>
            </a:pPr>
            <a:r>
              <a:rPr lang="en-US" sz="2200" dirty="0">
                <a:latin typeface="Garamond" panose="02020502050306020203" pitchFamily="18" charset="0"/>
              </a:rPr>
              <a:t>“Ethics is not important merely because the federal securities laws are grounded on ethical principles. Good ethics is also good business. Treating customers fairly and honestly helps build a firm’s reputation and brand, while attracting the best employees and business partners. Conversely, creating the impression that ethical behavior is not important to a firm is incredibly damaging to its reputation and business prospects…Another way of saying this is that a corporate culture that reinforces ethical behavior is a key component of effectively managing risk across the enterprise.”  (</a:t>
            </a:r>
            <a:r>
              <a:rPr lang="en-US" sz="2200" i="1" dirty="0">
                <a:latin typeface="Garamond" panose="02020502050306020203" pitchFamily="18" charset="0"/>
              </a:rPr>
              <a:t>Carlos </a:t>
            </a:r>
            <a:r>
              <a:rPr lang="en-US" sz="2200" i="1" dirty="0" err="1" smtClean="0">
                <a:latin typeface="Garamond" panose="02020502050306020203" pitchFamily="18" charset="0"/>
              </a:rPr>
              <a:t>diFlorio</a:t>
            </a:r>
            <a:r>
              <a:rPr lang="en-US" sz="2200" i="1" dirty="0">
                <a:latin typeface="Garamond" panose="02020502050306020203" pitchFamily="18" charset="0"/>
              </a:rPr>
              <a:t>, Director of the SEC's Office of Compliance Inspections and Examinations, 2010-2013</a:t>
            </a:r>
            <a:r>
              <a:rPr lang="en-US" sz="2200" dirty="0">
                <a:latin typeface="Garamond" panose="02020502050306020203" pitchFamily="18" charset="0"/>
              </a:rPr>
              <a:t>)</a:t>
            </a:r>
          </a:p>
        </p:txBody>
      </p:sp>
    </p:spTree>
    <p:extLst>
      <p:ext uri="{BB962C8B-B14F-4D97-AF65-F5344CB8AC3E}">
        <p14:creationId xmlns:p14="http://schemas.microsoft.com/office/powerpoint/2010/main" val="14132135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effectLst>
                  <a:outerShdw blurRad="38100" dist="38100" dir="2700000" algn="tl">
                    <a:srgbClr val="000000">
                      <a:alpha val="43137"/>
                    </a:srgbClr>
                  </a:outerShdw>
                </a:effectLst>
                <a:latin typeface="Garamond" panose="02020502050306020203" pitchFamily="18" charset="0"/>
                <a:ea typeface="Calibri"/>
                <a:cs typeface="Georgia"/>
              </a:rPr>
              <a:t>Audience</a:t>
            </a:r>
            <a:r>
              <a:rPr lang="en-US" sz="3600" b="1" spc="-105" dirty="0" smtClean="0">
                <a:effectLst>
                  <a:outerShdw blurRad="38100" dist="38100" dir="2700000" algn="tl">
                    <a:srgbClr val="000000">
                      <a:alpha val="43137"/>
                    </a:srgbClr>
                  </a:outerShdw>
                </a:effectLst>
                <a:latin typeface="Garamond" panose="02020502050306020203" pitchFamily="18" charset="0"/>
                <a:ea typeface="Calibri"/>
                <a:cs typeface="Georgia"/>
              </a:rPr>
              <a:t> </a:t>
            </a:r>
            <a:r>
              <a:rPr lang="en-US" sz="3600" b="1" dirty="0" smtClean="0">
                <a:effectLst>
                  <a:outerShdw blurRad="38100" dist="38100" dir="2700000" algn="tl">
                    <a:srgbClr val="000000">
                      <a:alpha val="43137"/>
                    </a:srgbClr>
                  </a:outerShdw>
                </a:effectLst>
                <a:latin typeface="Garamond" panose="02020502050306020203" pitchFamily="18" charset="0"/>
                <a:ea typeface="Calibri"/>
                <a:cs typeface="Georgia"/>
              </a:rPr>
              <a:t>Poll</a:t>
            </a:r>
            <a:r>
              <a:rPr lang="en-US" sz="3600" b="1" spc="-55" dirty="0" smtClean="0">
                <a:effectLst>
                  <a:outerShdw blurRad="38100" dist="38100" dir="2700000" algn="tl">
                    <a:srgbClr val="000000">
                      <a:alpha val="43137"/>
                    </a:srgbClr>
                  </a:outerShdw>
                </a:effectLst>
                <a:latin typeface="Garamond" panose="02020502050306020203" pitchFamily="18" charset="0"/>
                <a:ea typeface="Calibri"/>
                <a:cs typeface="Georgia"/>
              </a:rPr>
              <a:t> </a:t>
            </a:r>
            <a:r>
              <a:rPr lang="en-US" sz="3600" b="1" dirty="0" smtClean="0">
                <a:effectLst>
                  <a:outerShdw blurRad="38100" dist="38100" dir="2700000" algn="tl">
                    <a:srgbClr val="000000">
                      <a:alpha val="43137"/>
                    </a:srgbClr>
                  </a:outerShdw>
                </a:effectLst>
                <a:latin typeface="Garamond" panose="02020502050306020203" pitchFamily="18" charset="0"/>
                <a:ea typeface="Calibri"/>
                <a:cs typeface="Georgia"/>
              </a:rPr>
              <a:t>#1</a:t>
            </a:r>
            <a:endParaRPr lang="en-US" sz="3600" dirty="0">
              <a:effectLst>
                <a:outerShdw blurRad="38100" dist="38100" dir="2700000" algn="tl">
                  <a:srgbClr val="000000">
                    <a:alpha val="43137"/>
                  </a:srgbClr>
                </a:outerShdw>
              </a:effectLst>
              <a:latin typeface="Garamond" panose="02020502050306020203" pitchFamily="18" charset="0"/>
            </a:endParaRPr>
          </a:p>
        </p:txBody>
      </p:sp>
      <p:sp>
        <p:nvSpPr>
          <p:cNvPr id="7" name="Rectangle 6"/>
          <p:cNvSpPr/>
          <p:nvPr/>
        </p:nvSpPr>
        <p:spPr>
          <a:xfrm>
            <a:off x="152400" y="1371600"/>
            <a:ext cx="86868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52400" y="1447800"/>
            <a:ext cx="8686800" cy="76200"/>
          </a:xfrm>
          <a:prstGeom prst="rect">
            <a:avLst/>
          </a:prstGeom>
          <a:solidFill>
            <a:schemeClr val="bg2">
              <a:lumMod val="1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7" descr="600px-United_States_Securities_and_Exchange_Commission_svg"/>
          <p:cNvPicPr>
            <a:picLocks noChangeAspect="1" noChangeArrowheads="1"/>
          </p:cNvPicPr>
          <p:nvPr/>
        </p:nvPicPr>
        <p:blipFill>
          <a:blip r:embed="rId3" cstate="print"/>
          <a:srcRect/>
          <a:stretch>
            <a:fillRect/>
          </a:stretch>
        </p:blipFill>
        <p:spPr bwMode="auto">
          <a:xfrm>
            <a:off x="228600" y="5638800"/>
            <a:ext cx="1066800" cy="1066800"/>
          </a:xfrm>
          <a:prstGeom prst="rect">
            <a:avLst/>
          </a:prstGeom>
          <a:noFill/>
        </p:spPr>
      </p:pic>
      <p:sp>
        <p:nvSpPr>
          <p:cNvPr id="3" name="Slide Number Placeholder 2"/>
          <p:cNvSpPr>
            <a:spLocks noGrp="1"/>
          </p:cNvSpPr>
          <p:nvPr>
            <p:ph type="sldNum" sz="quarter" idx="12"/>
          </p:nvPr>
        </p:nvSpPr>
        <p:spPr/>
        <p:txBody>
          <a:bodyPr/>
          <a:lstStyle/>
          <a:p>
            <a:fld id="{A7CF25F6-FE55-4EE7-9DF4-61E04936BE8D}" type="slidenum">
              <a:rPr lang="en-US" smtClean="0">
                <a:solidFill>
                  <a:prstClr val="black">
                    <a:tint val="75000"/>
                  </a:prstClr>
                </a:solidFill>
              </a:rPr>
              <a:pPr/>
              <a:t>45</a:t>
            </a:fld>
            <a:endParaRPr lang="en-US">
              <a:solidFill>
                <a:prstClr val="black">
                  <a:tint val="75000"/>
                </a:prstClr>
              </a:solidFill>
            </a:endParaRPr>
          </a:p>
        </p:txBody>
      </p:sp>
      <p:sp>
        <p:nvSpPr>
          <p:cNvPr id="9" name="TextBox 8"/>
          <p:cNvSpPr txBox="1"/>
          <p:nvPr/>
        </p:nvSpPr>
        <p:spPr>
          <a:xfrm>
            <a:off x="457200" y="1600200"/>
            <a:ext cx="8458200" cy="4154984"/>
          </a:xfrm>
          <a:prstGeom prst="rect">
            <a:avLst/>
          </a:prstGeom>
          <a:noFill/>
        </p:spPr>
        <p:txBody>
          <a:bodyPr wrap="square" rtlCol="0">
            <a:spAutoFit/>
          </a:bodyPr>
          <a:lstStyle/>
          <a:p>
            <a:r>
              <a:rPr lang="en-US" sz="2000" dirty="0" smtClean="0"/>
              <a:t>	</a:t>
            </a:r>
            <a:r>
              <a:rPr lang="en-US" sz="2400" dirty="0" smtClean="0">
                <a:latin typeface="Garamond" panose="02020502050306020203" pitchFamily="18" charset="0"/>
              </a:rPr>
              <a:t>I rank my company’s </a:t>
            </a:r>
            <a:r>
              <a:rPr lang="en-US" sz="2400" dirty="0" err="1" smtClean="0">
                <a:latin typeface="Garamond" panose="02020502050306020203" pitchFamily="18" charset="0"/>
              </a:rPr>
              <a:t>CCO</a:t>
            </a:r>
            <a:r>
              <a:rPr lang="en-US" sz="2400" dirty="0" smtClean="0">
                <a:latin typeface="Garamond" panose="02020502050306020203" pitchFamily="18" charset="0"/>
              </a:rPr>
              <a:t> or </a:t>
            </a:r>
            <a:r>
              <a:rPr lang="en-US" sz="2400" dirty="0" err="1" smtClean="0">
                <a:latin typeface="Garamond" panose="02020502050306020203" pitchFamily="18" charset="0"/>
              </a:rPr>
              <a:t>CECO</a:t>
            </a:r>
            <a:r>
              <a:rPr lang="en-US" sz="2400" dirty="0" smtClean="0">
                <a:latin typeface="Garamond" panose="02020502050306020203" pitchFamily="18" charset="0"/>
              </a:rPr>
              <a:t> role as:</a:t>
            </a:r>
          </a:p>
          <a:p>
            <a:endParaRPr lang="en-US" sz="2400" dirty="0" smtClean="0">
              <a:latin typeface="Garamond" panose="02020502050306020203" pitchFamily="18" charset="0"/>
            </a:endParaRPr>
          </a:p>
          <a:p>
            <a:pPr marL="1714500" lvl="3" indent="-342900">
              <a:buAutoNum type="alphaLcParenR"/>
            </a:pPr>
            <a:r>
              <a:rPr lang="en-US" sz="2400" dirty="0" smtClean="0">
                <a:latin typeface="Garamond" panose="02020502050306020203" pitchFamily="18" charset="0"/>
              </a:rPr>
              <a:t>Very well structured – an A+</a:t>
            </a:r>
          </a:p>
          <a:p>
            <a:pPr lvl="3"/>
            <a:endParaRPr lang="en-US" sz="2400" dirty="0" smtClean="0">
              <a:latin typeface="Garamond" panose="02020502050306020203" pitchFamily="18" charset="0"/>
            </a:endParaRPr>
          </a:p>
          <a:p>
            <a:pPr lvl="3"/>
            <a:r>
              <a:rPr lang="en-US" sz="2400" dirty="0" smtClean="0">
                <a:latin typeface="Garamond" panose="02020502050306020203" pitchFamily="18" charset="0"/>
              </a:rPr>
              <a:t>b)  Good structure, but lacking a few bells &amp; whistles</a:t>
            </a:r>
          </a:p>
          <a:p>
            <a:pPr lvl="3"/>
            <a:endParaRPr lang="en-US" sz="2400" dirty="0" smtClean="0">
              <a:latin typeface="Garamond" panose="02020502050306020203" pitchFamily="18" charset="0"/>
            </a:endParaRPr>
          </a:p>
          <a:p>
            <a:pPr lvl="3"/>
            <a:r>
              <a:rPr lang="en-US" sz="2400" dirty="0" smtClean="0">
                <a:latin typeface="Garamond" panose="02020502050306020203" pitchFamily="18" charset="0"/>
              </a:rPr>
              <a:t>c)  Fair – just the basics, needs more development</a:t>
            </a:r>
          </a:p>
          <a:p>
            <a:pPr lvl="3"/>
            <a:endParaRPr lang="en-US" sz="2400" dirty="0" smtClean="0">
              <a:latin typeface="Garamond" panose="02020502050306020203" pitchFamily="18" charset="0"/>
            </a:endParaRPr>
          </a:p>
          <a:p>
            <a:pPr lvl="3"/>
            <a:r>
              <a:rPr lang="en-US" sz="2400" dirty="0" smtClean="0">
                <a:latin typeface="Garamond" panose="02020502050306020203" pitchFamily="18" charset="0"/>
              </a:rPr>
              <a:t>d)  Below average – not that well structured</a:t>
            </a:r>
          </a:p>
          <a:p>
            <a:pPr lvl="3"/>
            <a:endParaRPr lang="en-US" sz="2400" dirty="0" smtClean="0">
              <a:latin typeface="Garamond" panose="02020502050306020203" pitchFamily="18" charset="0"/>
            </a:endParaRPr>
          </a:p>
          <a:p>
            <a:pPr lvl="3"/>
            <a:r>
              <a:rPr lang="en-US" sz="2400" dirty="0" smtClean="0">
                <a:latin typeface="Garamond" panose="02020502050306020203" pitchFamily="18" charset="0"/>
              </a:rPr>
              <a:t>e)  Not sure</a:t>
            </a:r>
            <a:endParaRPr lang="en-US" sz="2400" dirty="0">
              <a:latin typeface="Garamond" panose="02020502050306020203" pitchFamily="18" charset="0"/>
            </a:endParaRPr>
          </a:p>
        </p:txBody>
      </p:sp>
    </p:spTree>
    <p:extLst>
      <p:ext uri="{BB962C8B-B14F-4D97-AF65-F5344CB8AC3E}">
        <p14:creationId xmlns:p14="http://schemas.microsoft.com/office/powerpoint/2010/main" val="14132135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effectLst>
                  <a:outerShdw blurRad="38100" dist="38100" dir="2700000" algn="tl">
                    <a:srgbClr val="000000">
                      <a:alpha val="43137"/>
                    </a:srgbClr>
                  </a:outerShdw>
                </a:effectLst>
                <a:latin typeface="Garamond" panose="02020502050306020203" pitchFamily="18" charset="0"/>
              </a:rPr>
              <a:t>Essential Features</a:t>
            </a:r>
            <a:endParaRPr lang="en-US" sz="3600" dirty="0">
              <a:effectLst>
                <a:outerShdw blurRad="38100" dist="38100" dir="2700000" algn="tl">
                  <a:srgbClr val="000000">
                    <a:alpha val="43137"/>
                  </a:srgbClr>
                </a:outerShdw>
              </a:effectLst>
              <a:latin typeface="Garamond" panose="02020502050306020203" pitchFamily="18" charset="0"/>
            </a:endParaRPr>
          </a:p>
        </p:txBody>
      </p:sp>
      <p:sp>
        <p:nvSpPr>
          <p:cNvPr id="7" name="Rectangle 6"/>
          <p:cNvSpPr/>
          <p:nvPr/>
        </p:nvSpPr>
        <p:spPr>
          <a:xfrm>
            <a:off x="152400" y="1371600"/>
            <a:ext cx="86868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52400" y="1447800"/>
            <a:ext cx="8686800" cy="76200"/>
          </a:xfrm>
          <a:prstGeom prst="rect">
            <a:avLst/>
          </a:prstGeom>
          <a:solidFill>
            <a:schemeClr val="bg2">
              <a:lumMod val="1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7" descr="600px-United_States_Securities_and_Exchange_Commission_svg"/>
          <p:cNvPicPr>
            <a:picLocks noChangeAspect="1" noChangeArrowheads="1"/>
          </p:cNvPicPr>
          <p:nvPr/>
        </p:nvPicPr>
        <p:blipFill>
          <a:blip r:embed="rId3" cstate="print"/>
          <a:srcRect/>
          <a:stretch>
            <a:fillRect/>
          </a:stretch>
        </p:blipFill>
        <p:spPr bwMode="auto">
          <a:xfrm>
            <a:off x="228600" y="5638800"/>
            <a:ext cx="1066800" cy="1066800"/>
          </a:xfrm>
          <a:prstGeom prst="rect">
            <a:avLst/>
          </a:prstGeom>
          <a:noFill/>
        </p:spPr>
      </p:pic>
      <p:sp>
        <p:nvSpPr>
          <p:cNvPr id="3" name="Slide Number Placeholder 2"/>
          <p:cNvSpPr>
            <a:spLocks noGrp="1"/>
          </p:cNvSpPr>
          <p:nvPr>
            <p:ph type="sldNum" sz="quarter" idx="12"/>
          </p:nvPr>
        </p:nvSpPr>
        <p:spPr/>
        <p:txBody>
          <a:bodyPr/>
          <a:lstStyle/>
          <a:p>
            <a:fld id="{A7CF25F6-FE55-4EE7-9DF4-61E04936BE8D}" type="slidenum">
              <a:rPr lang="en-US" smtClean="0">
                <a:solidFill>
                  <a:prstClr val="black">
                    <a:tint val="75000"/>
                  </a:prstClr>
                </a:solidFill>
              </a:rPr>
              <a:pPr/>
              <a:t>46</a:t>
            </a:fld>
            <a:endParaRPr lang="en-US">
              <a:solidFill>
                <a:prstClr val="black">
                  <a:tint val="75000"/>
                </a:prstClr>
              </a:solidFill>
            </a:endParaRPr>
          </a:p>
        </p:txBody>
      </p:sp>
      <p:graphicFrame>
        <p:nvGraphicFramePr>
          <p:cNvPr id="11" name="Diagram 10"/>
          <p:cNvGraphicFramePr/>
          <p:nvPr>
            <p:extLst>
              <p:ext uri="{D42A27DB-BD31-4B8C-83A1-F6EECF244321}">
                <p14:modId xmlns:p14="http://schemas.microsoft.com/office/powerpoint/2010/main" val="2975612344"/>
              </p:ext>
            </p:extLst>
          </p:nvPr>
        </p:nvGraphicFramePr>
        <p:xfrm>
          <a:off x="1752600" y="18288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132135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effectLst>
                  <a:outerShdw blurRad="38100" dist="38100" dir="2700000" algn="tl">
                    <a:srgbClr val="000000">
                      <a:alpha val="43137"/>
                    </a:srgbClr>
                  </a:outerShdw>
                </a:effectLst>
                <a:latin typeface="Garamond" panose="02020502050306020203" pitchFamily="18" charset="0"/>
              </a:rPr>
              <a:t>Audience Poll #2</a:t>
            </a:r>
            <a:endParaRPr lang="en-US" sz="3600" dirty="0">
              <a:effectLst>
                <a:outerShdw blurRad="38100" dist="38100" dir="2700000" algn="tl">
                  <a:srgbClr val="000000">
                    <a:alpha val="43137"/>
                  </a:srgbClr>
                </a:outerShdw>
              </a:effectLst>
              <a:latin typeface="Garamond" panose="02020502050306020203" pitchFamily="18" charset="0"/>
            </a:endParaRPr>
          </a:p>
        </p:txBody>
      </p:sp>
      <p:sp>
        <p:nvSpPr>
          <p:cNvPr id="7" name="Rectangle 6"/>
          <p:cNvSpPr/>
          <p:nvPr/>
        </p:nvSpPr>
        <p:spPr>
          <a:xfrm>
            <a:off x="152400" y="1371600"/>
            <a:ext cx="86868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52400" y="1447800"/>
            <a:ext cx="8686800" cy="76200"/>
          </a:xfrm>
          <a:prstGeom prst="rect">
            <a:avLst/>
          </a:prstGeom>
          <a:solidFill>
            <a:schemeClr val="bg2">
              <a:lumMod val="1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7" descr="600px-United_States_Securities_and_Exchange_Commission_svg"/>
          <p:cNvPicPr>
            <a:picLocks noChangeAspect="1" noChangeArrowheads="1"/>
          </p:cNvPicPr>
          <p:nvPr/>
        </p:nvPicPr>
        <p:blipFill>
          <a:blip r:embed="rId3" cstate="print"/>
          <a:srcRect/>
          <a:stretch>
            <a:fillRect/>
          </a:stretch>
        </p:blipFill>
        <p:spPr bwMode="auto">
          <a:xfrm>
            <a:off x="228600" y="5638800"/>
            <a:ext cx="1066800" cy="1066800"/>
          </a:xfrm>
          <a:prstGeom prst="rect">
            <a:avLst/>
          </a:prstGeom>
          <a:noFill/>
        </p:spPr>
      </p:pic>
      <p:sp>
        <p:nvSpPr>
          <p:cNvPr id="3" name="Slide Number Placeholder 2"/>
          <p:cNvSpPr>
            <a:spLocks noGrp="1"/>
          </p:cNvSpPr>
          <p:nvPr>
            <p:ph type="sldNum" sz="quarter" idx="12"/>
          </p:nvPr>
        </p:nvSpPr>
        <p:spPr/>
        <p:txBody>
          <a:bodyPr/>
          <a:lstStyle/>
          <a:p>
            <a:fld id="{A7CF25F6-FE55-4EE7-9DF4-61E04936BE8D}" type="slidenum">
              <a:rPr lang="en-US" smtClean="0">
                <a:solidFill>
                  <a:prstClr val="black">
                    <a:tint val="75000"/>
                  </a:prstClr>
                </a:solidFill>
              </a:rPr>
              <a:pPr/>
              <a:t>47</a:t>
            </a:fld>
            <a:endParaRPr lang="en-US">
              <a:solidFill>
                <a:prstClr val="black">
                  <a:tint val="75000"/>
                </a:prstClr>
              </a:solidFill>
            </a:endParaRPr>
          </a:p>
        </p:txBody>
      </p:sp>
      <p:sp>
        <p:nvSpPr>
          <p:cNvPr id="9" name="TextBox 8"/>
          <p:cNvSpPr txBox="1"/>
          <p:nvPr/>
        </p:nvSpPr>
        <p:spPr>
          <a:xfrm>
            <a:off x="152400" y="1676400"/>
            <a:ext cx="8839200" cy="4364221"/>
          </a:xfrm>
          <a:prstGeom prst="rect">
            <a:avLst/>
          </a:prstGeom>
          <a:noFill/>
        </p:spPr>
        <p:txBody>
          <a:bodyPr wrap="square" rtlCol="0">
            <a:spAutoFit/>
          </a:bodyPr>
          <a:lstStyle/>
          <a:p>
            <a:pPr marL="25400" marR="0" algn="ctr">
              <a:spcBef>
                <a:spcPts val="0"/>
              </a:spcBef>
              <a:spcAft>
                <a:spcPts val="0"/>
              </a:spcAft>
            </a:pPr>
            <a:r>
              <a:rPr lang="en-US" sz="2000" dirty="0" smtClean="0">
                <a:latin typeface="Garamond" panose="02020502050306020203" pitchFamily="18" charset="0"/>
                <a:ea typeface="Calibri"/>
                <a:cs typeface="Georgia"/>
              </a:rPr>
              <a:t>Of</a:t>
            </a:r>
            <a:r>
              <a:rPr lang="en-US" sz="2000" spc="-15" dirty="0" smtClean="0">
                <a:latin typeface="Garamond" panose="02020502050306020203" pitchFamily="18" charset="0"/>
                <a:ea typeface="Calibri"/>
                <a:cs typeface="Georgia"/>
              </a:rPr>
              <a:t> </a:t>
            </a:r>
            <a:r>
              <a:rPr lang="en-US" sz="2000" dirty="0">
                <a:latin typeface="Garamond" panose="02020502050306020203" pitchFamily="18" charset="0"/>
                <a:ea typeface="Calibri"/>
                <a:cs typeface="Georgia"/>
              </a:rPr>
              <a:t>the 5</a:t>
            </a:r>
            <a:r>
              <a:rPr lang="en-US" sz="2000" spc="-10" dirty="0">
                <a:latin typeface="Garamond" panose="02020502050306020203" pitchFamily="18" charset="0"/>
                <a:ea typeface="Calibri"/>
                <a:cs typeface="Georgia"/>
              </a:rPr>
              <a:t> </a:t>
            </a:r>
            <a:r>
              <a:rPr lang="en-US" sz="2000" dirty="0">
                <a:latin typeface="Garamond" panose="02020502050306020203" pitchFamily="18" charset="0"/>
                <a:ea typeface="Calibri"/>
                <a:cs typeface="Georgia"/>
              </a:rPr>
              <a:t>key f</a:t>
            </a:r>
            <a:r>
              <a:rPr lang="en-US" sz="2000" spc="10" dirty="0">
                <a:latin typeface="Garamond" panose="02020502050306020203" pitchFamily="18" charset="0"/>
                <a:ea typeface="Calibri"/>
                <a:cs typeface="Georgia"/>
              </a:rPr>
              <a:t>e</a:t>
            </a:r>
            <a:r>
              <a:rPr lang="en-US" sz="2000" dirty="0">
                <a:latin typeface="Garamond" panose="02020502050306020203" pitchFamily="18" charset="0"/>
                <a:ea typeface="Calibri"/>
                <a:cs typeface="Georgia"/>
              </a:rPr>
              <a:t>atur</a:t>
            </a:r>
            <a:r>
              <a:rPr lang="en-US" sz="2000" spc="5" dirty="0">
                <a:latin typeface="Garamond" panose="02020502050306020203" pitchFamily="18" charset="0"/>
                <a:ea typeface="Calibri"/>
                <a:cs typeface="Georgia"/>
              </a:rPr>
              <a:t>e</a:t>
            </a:r>
            <a:r>
              <a:rPr lang="en-US" sz="2000" dirty="0">
                <a:latin typeface="Garamond" panose="02020502050306020203" pitchFamily="18" charset="0"/>
                <a:ea typeface="Calibri"/>
                <a:cs typeface="Georgia"/>
              </a:rPr>
              <a:t>s,</a:t>
            </a:r>
            <a:r>
              <a:rPr lang="en-US" sz="2000" spc="-35" dirty="0">
                <a:latin typeface="Garamond" panose="02020502050306020203" pitchFamily="18" charset="0"/>
                <a:ea typeface="Calibri"/>
                <a:cs typeface="Georgia"/>
              </a:rPr>
              <a:t> </a:t>
            </a:r>
            <a:r>
              <a:rPr lang="en-US" sz="2000" dirty="0">
                <a:latin typeface="Garamond" panose="02020502050306020203" pitchFamily="18" charset="0"/>
                <a:ea typeface="Calibri"/>
                <a:cs typeface="Georgia"/>
              </a:rPr>
              <a:t>the one</a:t>
            </a:r>
            <a:r>
              <a:rPr lang="en-US" sz="2000" spc="-10" dirty="0">
                <a:latin typeface="Garamond" panose="02020502050306020203" pitchFamily="18" charset="0"/>
                <a:ea typeface="Calibri"/>
                <a:cs typeface="Georgia"/>
              </a:rPr>
              <a:t> </a:t>
            </a:r>
            <a:r>
              <a:rPr lang="en-US" sz="2000" dirty="0">
                <a:latin typeface="Garamond" panose="02020502050306020203" pitchFamily="18" charset="0"/>
                <a:ea typeface="Calibri"/>
                <a:cs typeface="Georgia"/>
              </a:rPr>
              <a:t>I</a:t>
            </a:r>
            <a:r>
              <a:rPr lang="en-US" sz="2000" spc="-10" dirty="0">
                <a:latin typeface="Garamond" panose="02020502050306020203" pitchFamily="18" charset="0"/>
                <a:ea typeface="Calibri"/>
                <a:cs typeface="Georgia"/>
              </a:rPr>
              <a:t> </a:t>
            </a:r>
            <a:r>
              <a:rPr lang="en-US" sz="2000" dirty="0">
                <a:latin typeface="Garamond" panose="02020502050306020203" pitchFamily="18" charset="0"/>
                <a:ea typeface="Calibri"/>
                <a:cs typeface="Georgia"/>
              </a:rPr>
              <a:t>feel is</a:t>
            </a:r>
            <a:r>
              <a:rPr lang="en-US" sz="2000" spc="-5" dirty="0">
                <a:latin typeface="Garamond" panose="02020502050306020203" pitchFamily="18" charset="0"/>
                <a:ea typeface="Calibri"/>
                <a:cs typeface="Georgia"/>
              </a:rPr>
              <a:t> </a:t>
            </a:r>
            <a:r>
              <a:rPr lang="en-US" sz="2000" dirty="0">
                <a:latin typeface="Garamond" panose="02020502050306020203" pitchFamily="18" charset="0"/>
                <a:ea typeface="Calibri"/>
                <a:cs typeface="Georgia"/>
              </a:rPr>
              <a:t>mis</a:t>
            </a:r>
            <a:r>
              <a:rPr lang="en-US" sz="2000" spc="-5" dirty="0">
                <a:latin typeface="Garamond" panose="02020502050306020203" pitchFamily="18" charset="0"/>
                <a:ea typeface="Calibri"/>
                <a:cs typeface="Georgia"/>
              </a:rPr>
              <a:t>s</a:t>
            </a:r>
            <a:r>
              <a:rPr lang="en-US" sz="2000" dirty="0">
                <a:latin typeface="Garamond" panose="02020502050306020203" pitchFamily="18" charset="0"/>
                <a:ea typeface="Calibri"/>
                <a:cs typeface="Georgia"/>
              </a:rPr>
              <a:t>ing</a:t>
            </a:r>
            <a:r>
              <a:rPr lang="en-US" sz="2000" spc="-10" dirty="0">
                <a:latin typeface="Garamond" panose="02020502050306020203" pitchFamily="18" charset="0"/>
                <a:ea typeface="Calibri"/>
                <a:cs typeface="Georgia"/>
              </a:rPr>
              <a:t> </a:t>
            </a:r>
            <a:r>
              <a:rPr lang="en-US" sz="2000" dirty="0">
                <a:latin typeface="Garamond" panose="02020502050306020203" pitchFamily="18" charset="0"/>
                <a:ea typeface="Calibri"/>
                <a:cs typeface="Georgia"/>
              </a:rPr>
              <a:t>most </a:t>
            </a:r>
            <a:endParaRPr lang="en-US" sz="2000" dirty="0" smtClean="0">
              <a:latin typeface="Garamond" panose="02020502050306020203" pitchFamily="18" charset="0"/>
              <a:ea typeface="Calibri"/>
              <a:cs typeface="Georgia"/>
            </a:endParaRPr>
          </a:p>
          <a:p>
            <a:pPr marL="25400" marR="0" algn="ctr">
              <a:spcBef>
                <a:spcPts val="0"/>
              </a:spcBef>
              <a:spcAft>
                <a:spcPts val="0"/>
              </a:spcAft>
            </a:pPr>
            <a:r>
              <a:rPr lang="en-US" sz="2000" spc="5" dirty="0" smtClean="0">
                <a:latin typeface="Garamond" panose="02020502050306020203" pitchFamily="18" charset="0"/>
                <a:ea typeface="Calibri"/>
                <a:cs typeface="Georgia"/>
              </a:rPr>
              <a:t>i</a:t>
            </a:r>
            <a:r>
              <a:rPr lang="en-US" sz="2000" dirty="0" smtClean="0">
                <a:latin typeface="Garamond" panose="02020502050306020203" pitchFamily="18" charset="0"/>
                <a:ea typeface="Calibri"/>
                <a:cs typeface="Georgia"/>
              </a:rPr>
              <a:t>n</a:t>
            </a:r>
            <a:r>
              <a:rPr lang="en-US" sz="2000" spc="-35" dirty="0" smtClean="0">
                <a:latin typeface="Garamond" panose="02020502050306020203" pitchFamily="18" charset="0"/>
                <a:ea typeface="Calibri"/>
                <a:cs typeface="Georgia"/>
              </a:rPr>
              <a:t> </a:t>
            </a:r>
            <a:r>
              <a:rPr lang="en-US" sz="2000" dirty="0" smtClean="0">
                <a:latin typeface="Garamond" panose="02020502050306020203" pitchFamily="18" charset="0"/>
                <a:ea typeface="Calibri"/>
                <a:cs typeface="Georgia"/>
              </a:rPr>
              <a:t>my compa</a:t>
            </a:r>
            <a:r>
              <a:rPr lang="en-US" sz="2000" spc="-10" dirty="0" smtClean="0">
                <a:latin typeface="Garamond" panose="02020502050306020203" pitchFamily="18" charset="0"/>
                <a:ea typeface="Calibri"/>
                <a:cs typeface="Georgia"/>
              </a:rPr>
              <a:t>n</a:t>
            </a:r>
            <a:r>
              <a:rPr lang="en-US" sz="2000" dirty="0" smtClean="0">
                <a:latin typeface="Garamond" panose="02020502050306020203" pitchFamily="18" charset="0"/>
                <a:ea typeface="Calibri"/>
                <a:cs typeface="Georgia"/>
              </a:rPr>
              <a:t>y</a:t>
            </a:r>
            <a:r>
              <a:rPr lang="en-US" sz="2000" spc="-10" dirty="0" smtClean="0">
                <a:latin typeface="Garamond" panose="02020502050306020203" pitchFamily="18" charset="0"/>
                <a:ea typeface="Calibri"/>
                <a:cs typeface="Georgia"/>
              </a:rPr>
              <a:t>’</a:t>
            </a:r>
            <a:r>
              <a:rPr lang="en-US" sz="2000" dirty="0" smtClean="0">
                <a:latin typeface="Garamond" panose="02020502050306020203" pitchFamily="18" charset="0"/>
                <a:ea typeface="Calibri"/>
                <a:cs typeface="Georgia"/>
              </a:rPr>
              <a:t>s</a:t>
            </a:r>
            <a:r>
              <a:rPr lang="en-US" sz="2000" spc="15" dirty="0" smtClean="0">
                <a:latin typeface="Garamond" panose="02020502050306020203" pitchFamily="18" charset="0"/>
                <a:ea typeface="Calibri"/>
                <a:cs typeface="Georgia"/>
              </a:rPr>
              <a:t> </a:t>
            </a:r>
            <a:r>
              <a:rPr lang="en-US" sz="2000" dirty="0">
                <a:latin typeface="Garamond" panose="02020502050306020203" pitchFamily="18" charset="0"/>
                <a:ea typeface="Calibri"/>
                <a:cs typeface="Georgia"/>
              </a:rPr>
              <a:t>CE</a:t>
            </a:r>
            <a:r>
              <a:rPr lang="en-US" sz="2000" spc="-10" dirty="0">
                <a:latin typeface="Garamond" panose="02020502050306020203" pitchFamily="18" charset="0"/>
                <a:ea typeface="Calibri"/>
                <a:cs typeface="Georgia"/>
              </a:rPr>
              <a:t>C</a:t>
            </a:r>
            <a:r>
              <a:rPr lang="en-US" sz="2000" dirty="0">
                <a:latin typeface="Garamond" panose="02020502050306020203" pitchFamily="18" charset="0"/>
                <a:ea typeface="Calibri"/>
                <a:cs typeface="Georgia"/>
              </a:rPr>
              <a:t>O role </a:t>
            </a:r>
            <a:r>
              <a:rPr lang="en-US" sz="2000" dirty="0" smtClean="0">
                <a:latin typeface="Garamond" panose="02020502050306020203" pitchFamily="18" charset="0"/>
                <a:ea typeface="Calibri"/>
                <a:cs typeface="Georgia"/>
              </a:rPr>
              <a:t>is:</a:t>
            </a:r>
          </a:p>
          <a:p>
            <a:pPr marL="25400" marR="0">
              <a:spcBef>
                <a:spcPts val="0"/>
              </a:spcBef>
              <a:spcAft>
                <a:spcPts val="0"/>
              </a:spcAft>
            </a:pPr>
            <a:endParaRPr lang="en-US" sz="2000" dirty="0">
              <a:latin typeface="Garamond" panose="02020502050306020203" pitchFamily="18" charset="0"/>
            </a:endParaRPr>
          </a:p>
          <a:p>
            <a:pPr marL="25400" marR="0">
              <a:spcBef>
                <a:spcPts val="0"/>
              </a:spcBef>
              <a:spcAft>
                <a:spcPts val="0"/>
              </a:spcAft>
            </a:pPr>
            <a:r>
              <a:rPr lang="en-US" sz="2000" dirty="0" smtClean="0">
                <a:latin typeface="Garamond" panose="02020502050306020203" pitchFamily="18" charset="0"/>
              </a:rPr>
              <a:t>		</a:t>
            </a:r>
            <a:r>
              <a:rPr lang="en-US" sz="2000" dirty="0" smtClean="0">
                <a:latin typeface="Garamond" panose="02020502050306020203" pitchFamily="18" charset="0"/>
                <a:ea typeface="Calibri"/>
                <a:cs typeface="Georgia"/>
              </a:rPr>
              <a:t>a</a:t>
            </a:r>
            <a:r>
              <a:rPr lang="en-US" sz="2000" dirty="0">
                <a:latin typeface="Garamond" panose="02020502050306020203" pitchFamily="18" charset="0"/>
                <a:ea typeface="Calibri"/>
                <a:cs typeface="Georgia"/>
              </a:rPr>
              <a:t>)</a:t>
            </a:r>
            <a:r>
              <a:rPr lang="en-US" sz="2000" spc="-20" dirty="0">
                <a:latin typeface="Garamond" panose="02020502050306020203" pitchFamily="18" charset="0"/>
                <a:ea typeface="Calibri"/>
                <a:cs typeface="Georgia"/>
              </a:rPr>
              <a:t> </a:t>
            </a:r>
            <a:r>
              <a:rPr lang="en-US" sz="2000" dirty="0" smtClean="0">
                <a:latin typeface="Garamond" panose="02020502050306020203" pitchFamily="18" charset="0"/>
                <a:ea typeface="Calibri"/>
                <a:cs typeface="Georgia"/>
              </a:rPr>
              <a:t>Empowerment</a:t>
            </a:r>
          </a:p>
          <a:p>
            <a:pPr marL="25400" marR="0">
              <a:spcBef>
                <a:spcPts val="0"/>
              </a:spcBef>
              <a:spcAft>
                <a:spcPts val="0"/>
              </a:spcAft>
            </a:pPr>
            <a:endParaRPr lang="en-US" sz="2000" dirty="0">
              <a:latin typeface="Garamond" panose="02020502050306020203" pitchFamily="18" charset="0"/>
              <a:ea typeface="Calibri"/>
              <a:cs typeface="Georgia"/>
            </a:endParaRPr>
          </a:p>
          <a:p>
            <a:pPr marL="25400" marR="0">
              <a:spcBef>
                <a:spcPts val="0"/>
              </a:spcBef>
              <a:spcAft>
                <a:spcPts val="0"/>
              </a:spcAft>
            </a:pPr>
            <a:r>
              <a:rPr lang="en-US" sz="2000" dirty="0" smtClean="0">
                <a:latin typeface="Garamond" panose="02020502050306020203" pitchFamily="18" charset="0"/>
                <a:ea typeface="Calibri"/>
                <a:cs typeface="Georgia"/>
              </a:rPr>
              <a:t>		b</a:t>
            </a:r>
            <a:r>
              <a:rPr lang="en-US" sz="2000" dirty="0">
                <a:latin typeface="Garamond" panose="02020502050306020203" pitchFamily="18" charset="0"/>
                <a:ea typeface="Calibri"/>
                <a:cs typeface="Georgia"/>
              </a:rPr>
              <a:t>) </a:t>
            </a:r>
            <a:r>
              <a:rPr lang="en-US" sz="2000" dirty="0" smtClean="0">
                <a:latin typeface="Garamond" panose="02020502050306020203" pitchFamily="18" charset="0"/>
                <a:ea typeface="Calibri"/>
                <a:cs typeface="Georgia"/>
              </a:rPr>
              <a:t>Independ</a:t>
            </a:r>
            <a:r>
              <a:rPr lang="en-US" sz="2000" spc="5" dirty="0" smtClean="0">
                <a:latin typeface="Garamond" panose="02020502050306020203" pitchFamily="18" charset="0"/>
                <a:ea typeface="Calibri"/>
                <a:cs typeface="Georgia"/>
              </a:rPr>
              <a:t>e</a:t>
            </a:r>
            <a:r>
              <a:rPr lang="en-US" sz="2000" dirty="0" smtClean="0">
                <a:latin typeface="Garamond" panose="02020502050306020203" pitchFamily="18" charset="0"/>
                <a:ea typeface="Calibri"/>
                <a:cs typeface="Georgia"/>
              </a:rPr>
              <a:t>nce</a:t>
            </a:r>
          </a:p>
          <a:p>
            <a:pPr marL="25400" marR="0">
              <a:spcBef>
                <a:spcPts val="0"/>
              </a:spcBef>
              <a:spcAft>
                <a:spcPts val="0"/>
              </a:spcAft>
            </a:pPr>
            <a:endParaRPr lang="en-US" sz="2000" dirty="0">
              <a:latin typeface="Garamond" panose="02020502050306020203" pitchFamily="18" charset="0"/>
              <a:ea typeface="Calibri"/>
              <a:cs typeface="Times New Roman"/>
            </a:endParaRPr>
          </a:p>
          <a:p>
            <a:pPr marL="25400" marR="0">
              <a:spcBef>
                <a:spcPts val="0"/>
              </a:spcBef>
              <a:spcAft>
                <a:spcPts val="0"/>
              </a:spcAft>
            </a:pPr>
            <a:r>
              <a:rPr lang="en-US" sz="2000" dirty="0" smtClean="0">
                <a:latin typeface="Garamond" panose="02020502050306020203" pitchFamily="18" charset="0"/>
                <a:ea typeface="Calibri"/>
                <a:cs typeface="Georgia"/>
              </a:rPr>
              <a:t>		c</a:t>
            </a:r>
            <a:r>
              <a:rPr lang="en-US" sz="2000" dirty="0">
                <a:latin typeface="Garamond" panose="02020502050306020203" pitchFamily="18" charset="0"/>
                <a:ea typeface="Calibri"/>
                <a:cs typeface="Georgia"/>
              </a:rPr>
              <a:t>) Seat at</a:t>
            </a:r>
            <a:r>
              <a:rPr lang="en-US" sz="2000" spc="-15" dirty="0">
                <a:latin typeface="Garamond" panose="02020502050306020203" pitchFamily="18" charset="0"/>
                <a:ea typeface="Calibri"/>
                <a:cs typeface="Georgia"/>
              </a:rPr>
              <a:t> </a:t>
            </a:r>
            <a:r>
              <a:rPr lang="en-US" sz="2000" dirty="0">
                <a:latin typeface="Garamond" panose="02020502050306020203" pitchFamily="18" charset="0"/>
                <a:ea typeface="Calibri"/>
                <a:cs typeface="Georgia"/>
              </a:rPr>
              <a:t>the </a:t>
            </a:r>
            <a:r>
              <a:rPr lang="en-US" sz="2000" dirty="0" smtClean="0">
                <a:latin typeface="Garamond" panose="02020502050306020203" pitchFamily="18" charset="0"/>
                <a:ea typeface="Calibri"/>
                <a:cs typeface="Georgia"/>
              </a:rPr>
              <a:t>table</a:t>
            </a:r>
          </a:p>
          <a:p>
            <a:pPr marL="25400" marR="0">
              <a:spcBef>
                <a:spcPts val="0"/>
              </a:spcBef>
              <a:spcAft>
                <a:spcPts val="0"/>
              </a:spcAft>
            </a:pPr>
            <a:r>
              <a:rPr lang="en-US" sz="2000" dirty="0">
                <a:latin typeface="Garamond" panose="02020502050306020203" pitchFamily="18" charset="0"/>
                <a:ea typeface="Calibri"/>
                <a:cs typeface="Georgia"/>
              </a:rPr>
              <a:t> </a:t>
            </a:r>
            <a:endParaRPr lang="en-US" sz="2000" dirty="0">
              <a:latin typeface="Garamond" panose="02020502050306020203" pitchFamily="18" charset="0"/>
              <a:ea typeface="Calibri"/>
              <a:cs typeface="Times New Roman"/>
            </a:endParaRPr>
          </a:p>
          <a:p>
            <a:pPr marL="25400" marR="0">
              <a:spcBef>
                <a:spcPts val="0"/>
              </a:spcBef>
              <a:spcAft>
                <a:spcPts val="0"/>
              </a:spcAft>
            </a:pPr>
            <a:r>
              <a:rPr lang="en-US" sz="2000" dirty="0" smtClean="0">
                <a:latin typeface="Garamond" panose="02020502050306020203" pitchFamily="18" charset="0"/>
                <a:ea typeface="Calibri"/>
                <a:cs typeface="Georgia"/>
              </a:rPr>
              <a:t>		d</a:t>
            </a:r>
            <a:r>
              <a:rPr lang="en-US" sz="2000" dirty="0">
                <a:latin typeface="Garamond" panose="02020502050306020203" pitchFamily="18" charset="0"/>
                <a:ea typeface="Calibri"/>
                <a:cs typeface="Georgia"/>
              </a:rPr>
              <a:t>)</a:t>
            </a:r>
            <a:r>
              <a:rPr lang="en-US" sz="2000" spc="-15" dirty="0">
                <a:latin typeface="Garamond" panose="02020502050306020203" pitchFamily="18" charset="0"/>
                <a:ea typeface="Calibri"/>
                <a:cs typeface="Georgia"/>
              </a:rPr>
              <a:t> </a:t>
            </a:r>
            <a:r>
              <a:rPr lang="en-US" sz="2000" dirty="0">
                <a:latin typeface="Garamond" panose="02020502050306020203" pitchFamily="18" charset="0"/>
                <a:ea typeface="Calibri"/>
                <a:cs typeface="Georgia"/>
              </a:rPr>
              <a:t>L</a:t>
            </a:r>
            <a:r>
              <a:rPr lang="en-US" sz="2000" spc="5" dirty="0">
                <a:latin typeface="Garamond" panose="02020502050306020203" pitchFamily="18" charset="0"/>
                <a:ea typeface="Calibri"/>
                <a:cs typeface="Georgia"/>
              </a:rPr>
              <a:t>i</a:t>
            </a:r>
            <a:r>
              <a:rPr lang="en-US" sz="2000" dirty="0">
                <a:latin typeface="Garamond" panose="02020502050306020203" pitchFamily="18" charset="0"/>
                <a:ea typeface="Calibri"/>
                <a:cs typeface="Georgia"/>
              </a:rPr>
              <a:t>ne</a:t>
            </a:r>
            <a:r>
              <a:rPr lang="en-US" sz="2000" spc="-35" dirty="0">
                <a:latin typeface="Garamond" panose="02020502050306020203" pitchFamily="18" charset="0"/>
                <a:ea typeface="Calibri"/>
                <a:cs typeface="Georgia"/>
              </a:rPr>
              <a:t> </a:t>
            </a:r>
            <a:r>
              <a:rPr lang="en-US" sz="2000" dirty="0">
                <a:latin typeface="Garamond" panose="02020502050306020203" pitchFamily="18" charset="0"/>
                <a:ea typeface="Calibri"/>
                <a:cs typeface="Georgia"/>
              </a:rPr>
              <a:t>of </a:t>
            </a:r>
            <a:r>
              <a:rPr lang="en-US" sz="2000" dirty="0" smtClean="0">
                <a:latin typeface="Garamond" panose="02020502050306020203" pitchFamily="18" charset="0"/>
                <a:ea typeface="Calibri"/>
                <a:cs typeface="Georgia"/>
              </a:rPr>
              <a:t>sight</a:t>
            </a:r>
          </a:p>
          <a:p>
            <a:pPr marL="25400" marR="0">
              <a:spcBef>
                <a:spcPts val="0"/>
              </a:spcBef>
              <a:spcAft>
                <a:spcPts val="0"/>
              </a:spcAft>
            </a:pPr>
            <a:endParaRPr lang="en-US" sz="2000" dirty="0">
              <a:latin typeface="Garamond" panose="02020502050306020203" pitchFamily="18" charset="0"/>
              <a:ea typeface="Calibri"/>
              <a:cs typeface="Times New Roman"/>
            </a:endParaRPr>
          </a:p>
          <a:p>
            <a:pPr marL="25400" marR="0">
              <a:spcBef>
                <a:spcPts val="0"/>
              </a:spcBef>
              <a:spcAft>
                <a:spcPts val="0"/>
              </a:spcAft>
            </a:pPr>
            <a:r>
              <a:rPr lang="en-US" sz="2000" dirty="0" smtClean="0">
                <a:latin typeface="Garamond" panose="02020502050306020203" pitchFamily="18" charset="0"/>
                <a:ea typeface="Calibri"/>
                <a:cs typeface="Georgia"/>
              </a:rPr>
              <a:t>		e</a:t>
            </a:r>
            <a:r>
              <a:rPr lang="en-US" sz="2000" dirty="0">
                <a:latin typeface="Garamond" panose="02020502050306020203" pitchFamily="18" charset="0"/>
                <a:ea typeface="Calibri"/>
                <a:cs typeface="Georgia"/>
              </a:rPr>
              <a:t>) </a:t>
            </a:r>
            <a:r>
              <a:rPr lang="en-US" sz="2000" dirty="0" smtClean="0">
                <a:latin typeface="Garamond" panose="02020502050306020203" pitchFamily="18" charset="0"/>
                <a:ea typeface="Calibri"/>
                <a:cs typeface="Georgia"/>
              </a:rPr>
              <a:t>Resourc</a:t>
            </a:r>
            <a:r>
              <a:rPr lang="en-US" sz="2000" spc="5" dirty="0" smtClean="0">
                <a:latin typeface="Garamond" panose="02020502050306020203" pitchFamily="18" charset="0"/>
                <a:ea typeface="Calibri"/>
                <a:cs typeface="Georgia"/>
              </a:rPr>
              <a:t>e</a:t>
            </a:r>
            <a:r>
              <a:rPr lang="en-US" sz="2000" dirty="0" smtClean="0">
                <a:latin typeface="Garamond" panose="02020502050306020203" pitchFamily="18" charset="0"/>
                <a:ea typeface="Calibri"/>
                <a:cs typeface="Georgia"/>
              </a:rPr>
              <a:t>s</a:t>
            </a:r>
          </a:p>
          <a:p>
            <a:pPr marL="25400" marR="0">
              <a:spcBef>
                <a:spcPts val="0"/>
              </a:spcBef>
              <a:spcAft>
                <a:spcPts val="0"/>
              </a:spcAft>
            </a:pPr>
            <a:endParaRPr lang="en-US" sz="2000" dirty="0" smtClean="0">
              <a:latin typeface="Garamond" panose="02020502050306020203" pitchFamily="18" charset="0"/>
              <a:ea typeface="Calibri"/>
              <a:cs typeface="Georgia"/>
            </a:endParaRPr>
          </a:p>
          <a:p>
            <a:pPr marL="25400" marR="0">
              <a:spcBef>
                <a:spcPts val="0"/>
              </a:spcBef>
              <a:spcAft>
                <a:spcPts val="0"/>
              </a:spcAft>
            </a:pPr>
            <a:r>
              <a:rPr lang="en-US" sz="2000" dirty="0" smtClean="0">
                <a:latin typeface="Garamond" panose="02020502050306020203" pitchFamily="18" charset="0"/>
                <a:ea typeface="Calibri"/>
                <a:cs typeface="Georgia"/>
              </a:rPr>
              <a:t>		f</a:t>
            </a:r>
            <a:r>
              <a:rPr lang="en-US" sz="2000" dirty="0">
                <a:latin typeface="Garamond" panose="02020502050306020203" pitchFamily="18" charset="0"/>
                <a:ea typeface="Calibri"/>
                <a:cs typeface="Georgia"/>
              </a:rPr>
              <a:t>)</a:t>
            </a:r>
            <a:r>
              <a:rPr lang="en-US" sz="2000" spc="565" dirty="0">
                <a:latin typeface="Garamond" panose="02020502050306020203" pitchFamily="18" charset="0"/>
                <a:ea typeface="Calibri"/>
                <a:cs typeface="Georgia"/>
              </a:rPr>
              <a:t> </a:t>
            </a:r>
            <a:r>
              <a:rPr lang="en-US" sz="2000" spc="-5" dirty="0">
                <a:latin typeface="Garamond" panose="02020502050306020203" pitchFamily="18" charset="0"/>
                <a:ea typeface="Calibri"/>
                <a:cs typeface="Georgia"/>
              </a:rPr>
              <a:t>N</a:t>
            </a:r>
            <a:r>
              <a:rPr lang="en-US" sz="2000" dirty="0">
                <a:latin typeface="Garamond" panose="02020502050306020203" pitchFamily="18" charset="0"/>
                <a:ea typeface="Calibri"/>
                <a:cs typeface="Georgia"/>
              </a:rPr>
              <a:t>one are</a:t>
            </a:r>
            <a:r>
              <a:rPr lang="en-US" sz="2000" spc="-20" dirty="0">
                <a:latin typeface="Garamond" panose="02020502050306020203" pitchFamily="18" charset="0"/>
                <a:ea typeface="Calibri"/>
                <a:cs typeface="Georgia"/>
              </a:rPr>
              <a:t> </a:t>
            </a:r>
            <a:r>
              <a:rPr lang="en-US" sz="2000" dirty="0">
                <a:latin typeface="Garamond" panose="02020502050306020203" pitchFamily="18" charset="0"/>
                <a:ea typeface="Calibri"/>
                <a:cs typeface="Georgia"/>
              </a:rPr>
              <a:t>mis</a:t>
            </a:r>
            <a:r>
              <a:rPr lang="en-US" sz="2000" spc="-5" dirty="0">
                <a:latin typeface="Garamond" panose="02020502050306020203" pitchFamily="18" charset="0"/>
                <a:ea typeface="Calibri"/>
                <a:cs typeface="Georgia"/>
              </a:rPr>
              <a:t>s</a:t>
            </a:r>
            <a:r>
              <a:rPr lang="en-US" sz="2000" dirty="0">
                <a:latin typeface="Garamond" panose="02020502050306020203" pitchFamily="18" charset="0"/>
                <a:ea typeface="Calibri"/>
                <a:cs typeface="Georgia"/>
              </a:rPr>
              <a:t>ing - our</a:t>
            </a:r>
            <a:r>
              <a:rPr lang="en-US" sz="2000" spc="-35" dirty="0">
                <a:latin typeface="Garamond" panose="02020502050306020203" pitchFamily="18" charset="0"/>
                <a:ea typeface="Calibri"/>
                <a:cs typeface="Georgia"/>
              </a:rPr>
              <a:t> </a:t>
            </a:r>
            <a:r>
              <a:rPr lang="en-US" sz="2000" dirty="0">
                <a:latin typeface="Garamond" panose="02020502050306020203" pitchFamily="18" charset="0"/>
                <a:ea typeface="Calibri"/>
                <a:cs typeface="Georgia"/>
              </a:rPr>
              <a:t>CECO</a:t>
            </a:r>
            <a:r>
              <a:rPr lang="en-US" sz="2000" spc="-20" dirty="0">
                <a:latin typeface="Garamond" panose="02020502050306020203" pitchFamily="18" charset="0"/>
                <a:ea typeface="Calibri"/>
                <a:cs typeface="Georgia"/>
              </a:rPr>
              <a:t> </a:t>
            </a:r>
            <a:r>
              <a:rPr lang="en-US" sz="2000" dirty="0">
                <a:latin typeface="Garamond" panose="02020502050306020203" pitchFamily="18" charset="0"/>
                <a:ea typeface="Calibri"/>
                <a:cs typeface="Georgia"/>
              </a:rPr>
              <a:t>role</a:t>
            </a:r>
            <a:r>
              <a:rPr lang="en-US" sz="2000" spc="10" dirty="0">
                <a:latin typeface="Garamond" panose="02020502050306020203" pitchFamily="18" charset="0"/>
                <a:ea typeface="Calibri"/>
                <a:cs typeface="Georgia"/>
              </a:rPr>
              <a:t> </a:t>
            </a:r>
            <a:r>
              <a:rPr lang="en-US" sz="2000" dirty="0">
                <a:latin typeface="Garamond" panose="02020502050306020203" pitchFamily="18" charset="0"/>
                <a:ea typeface="Calibri"/>
                <a:cs typeface="Georgia"/>
              </a:rPr>
              <a:t>is awesome!</a:t>
            </a:r>
            <a:endParaRPr lang="en-US" sz="2000" dirty="0">
              <a:latin typeface="Garamond" panose="02020502050306020203" pitchFamily="18" charset="0"/>
            </a:endParaRPr>
          </a:p>
        </p:txBody>
      </p:sp>
    </p:spTree>
    <p:extLst>
      <p:ext uri="{BB962C8B-B14F-4D97-AF65-F5344CB8AC3E}">
        <p14:creationId xmlns:p14="http://schemas.microsoft.com/office/powerpoint/2010/main" val="14132135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 y="1371600"/>
            <a:ext cx="86868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52400" y="1447800"/>
            <a:ext cx="8686800" cy="76200"/>
          </a:xfrm>
          <a:prstGeom prst="rect">
            <a:avLst/>
          </a:prstGeom>
          <a:solidFill>
            <a:schemeClr val="bg2">
              <a:lumMod val="1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7" descr="600px-United_States_Securities_and_Exchange_Commission_svg"/>
          <p:cNvPicPr>
            <a:picLocks noChangeAspect="1" noChangeArrowheads="1"/>
          </p:cNvPicPr>
          <p:nvPr/>
        </p:nvPicPr>
        <p:blipFill>
          <a:blip r:embed="rId3" cstate="print"/>
          <a:srcRect/>
          <a:stretch>
            <a:fillRect/>
          </a:stretch>
        </p:blipFill>
        <p:spPr bwMode="auto">
          <a:xfrm>
            <a:off x="228600" y="5638800"/>
            <a:ext cx="1066800" cy="1066800"/>
          </a:xfrm>
          <a:prstGeom prst="rect">
            <a:avLst/>
          </a:prstGeom>
          <a:noFill/>
        </p:spPr>
      </p:pic>
      <p:sp>
        <p:nvSpPr>
          <p:cNvPr id="3" name="Slide Number Placeholder 2"/>
          <p:cNvSpPr>
            <a:spLocks noGrp="1"/>
          </p:cNvSpPr>
          <p:nvPr>
            <p:ph type="sldNum" sz="quarter" idx="12"/>
          </p:nvPr>
        </p:nvSpPr>
        <p:spPr/>
        <p:txBody>
          <a:bodyPr/>
          <a:lstStyle/>
          <a:p>
            <a:fld id="{A7CF25F6-FE55-4EE7-9DF4-61E04936BE8D}" type="slidenum">
              <a:rPr lang="en-US" smtClean="0">
                <a:solidFill>
                  <a:prstClr val="black">
                    <a:tint val="75000"/>
                  </a:prstClr>
                </a:solidFill>
              </a:rPr>
              <a:pPr/>
              <a:t>48</a:t>
            </a:fld>
            <a:endParaRPr lang="en-US">
              <a:solidFill>
                <a:prstClr val="black">
                  <a:tint val="75000"/>
                </a:prstClr>
              </a:solidFill>
            </a:endParaRPr>
          </a:p>
        </p:txBody>
      </p:sp>
      <p:sp>
        <p:nvSpPr>
          <p:cNvPr id="11" name="Content Placeholder 2"/>
          <p:cNvSpPr>
            <a:spLocks noGrp="1"/>
          </p:cNvSpPr>
          <p:nvPr>
            <p:ph sz="quarter" idx="4294967295"/>
          </p:nvPr>
        </p:nvSpPr>
        <p:spPr>
          <a:xfrm>
            <a:off x="0" y="1600200"/>
            <a:ext cx="9144000" cy="5029200"/>
          </a:xfrm>
          <a:prstGeom prst="rect">
            <a:avLst/>
          </a:prstGeom>
        </p:spPr>
        <p:txBody>
          <a:bodyPr>
            <a:normAutofit/>
          </a:bodyPr>
          <a:lstStyle/>
          <a:p>
            <a:pPr marL="0" indent="0" algn="ctr">
              <a:buFont typeface="Wingdings 2" pitchFamily="-1" charset="2"/>
              <a:buNone/>
              <a:defRPr/>
            </a:pPr>
            <a:endParaRPr lang="en-US" altLang="en-US" sz="2800" b="1" dirty="0" smtClean="0"/>
          </a:p>
          <a:p>
            <a:pPr marL="0" indent="0" algn="ctr">
              <a:buFont typeface="Wingdings 2" pitchFamily="-1" charset="2"/>
              <a:buNone/>
              <a:defRPr/>
            </a:pPr>
            <a:r>
              <a:rPr lang="en-US" altLang="en-US" sz="3600" b="1" dirty="0" smtClean="0">
                <a:latin typeface="Garamond" panose="02020502050306020203" pitchFamily="18" charset="0"/>
              </a:rPr>
              <a:t>Every Firm </a:t>
            </a:r>
            <a:r>
              <a:rPr lang="en-US" altLang="en-US" sz="3600" b="1" dirty="0">
                <a:latin typeface="Garamond" panose="02020502050306020203" pitchFamily="18" charset="0"/>
              </a:rPr>
              <a:t>Has Exactly the </a:t>
            </a:r>
            <a:endParaRPr lang="en-US" altLang="en-US" sz="3600" b="1" dirty="0" smtClean="0">
              <a:latin typeface="Garamond" panose="02020502050306020203" pitchFamily="18" charset="0"/>
            </a:endParaRPr>
          </a:p>
          <a:p>
            <a:pPr marL="0" indent="0" algn="ctr">
              <a:buFont typeface="Wingdings 2" pitchFamily="-1" charset="2"/>
              <a:buNone/>
              <a:defRPr/>
            </a:pPr>
            <a:r>
              <a:rPr lang="en-US" altLang="en-US" sz="3600" b="1" dirty="0" smtClean="0">
                <a:latin typeface="Garamond" panose="02020502050306020203" pitchFamily="18" charset="0"/>
              </a:rPr>
              <a:t>Compliance </a:t>
            </a:r>
            <a:r>
              <a:rPr lang="en-US" altLang="en-US" sz="3600" b="1" dirty="0">
                <a:latin typeface="Garamond" panose="02020502050306020203" pitchFamily="18" charset="0"/>
              </a:rPr>
              <a:t>Program it </a:t>
            </a:r>
            <a:r>
              <a:rPr lang="en-US" altLang="en-US" sz="3600" b="1" dirty="0" smtClean="0">
                <a:latin typeface="Garamond" panose="02020502050306020203" pitchFamily="18" charset="0"/>
              </a:rPr>
              <a:t>Wants</a:t>
            </a:r>
          </a:p>
          <a:p>
            <a:pPr marL="0" indent="0" algn="ctr">
              <a:buFont typeface="Wingdings 2" pitchFamily="-1" charset="2"/>
              <a:buNone/>
              <a:defRPr/>
            </a:pPr>
            <a:endParaRPr lang="en-US" altLang="en-US" sz="3600" b="1" dirty="0">
              <a:latin typeface="Garamond" panose="02020502050306020203" pitchFamily="18" charset="0"/>
            </a:endParaRPr>
          </a:p>
          <a:p>
            <a:pPr marL="0" indent="0" algn="ctr">
              <a:buFont typeface="Wingdings 2" pitchFamily="-1" charset="2"/>
              <a:buNone/>
              <a:defRPr/>
            </a:pPr>
            <a:endParaRPr lang="en-US" altLang="en-US" sz="3600" b="1" dirty="0" smtClean="0">
              <a:latin typeface="Garamond" panose="02020502050306020203" pitchFamily="18" charset="0"/>
            </a:endParaRPr>
          </a:p>
          <a:p>
            <a:pPr marL="0" indent="0" algn="ctr">
              <a:buFont typeface="Wingdings 2" pitchFamily="-1" charset="2"/>
              <a:buNone/>
              <a:defRPr/>
            </a:pPr>
            <a:endParaRPr lang="en-US" altLang="en-US" sz="3600" b="1" dirty="0">
              <a:latin typeface="Garamond" panose="02020502050306020203" pitchFamily="18" charset="0"/>
            </a:endParaRPr>
          </a:p>
          <a:p>
            <a:pPr marL="0" indent="0">
              <a:buFont typeface="Wingdings 2" pitchFamily="-1" charset="2"/>
              <a:buNone/>
              <a:defRPr/>
            </a:pPr>
            <a:endParaRPr lang="en-US" altLang="en-US" sz="1000" b="1" dirty="0" smtClean="0">
              <a:latin typeface="Garamond" panose="02020502050306020203" pitchFamily="18" charset="0"/>
            </a:endParaRPr>
          </a:p>
          <a:p>
            <a:pPr marL="0" indent="0">
              <a:buFont typeface="Wingdings 2" pitchFamily="-1" charset="2"/>
              <a:buNone/>
              <a:defRPr/>
            </a:pPr>
            <a:endParaRPr lang="en-US" altLang="en-US" sz="1000" b="1" dirty="0" smtClean="0">
              <a:latin typeface="Garamond" panose="02020502050306020203" pitchFamily="18" charset="0"/>
            </a:endParaRPr>
          </a:p>
          <a:p>
            <a:pPr marL="0" indent="0">
              <a:buFont typeface="Wingdings 2" pitchFamily="-1" charset="2"/>
              <a:buNone/>
              <a:defRPr/>
            </a:pPr>
            <a:endParaRPr lang="en-US" altLang="en-US" sz="1000" b="1" dirty="0">
              <a:latin typeface="Garamond" panose="02020502050306020203" pitchFamily="18" charset="0"/>
            </a:endParaRPr>
          </a:p>
          <a:p>
            <a:pPr marL="0" indent="0">
              <a:buFont typeface="Wingdings 2" pitchFamily="-1" charset="2"/>
              <a:buNone/>
              <a:defRPr/>
            </a:pPr>
            <a:endParaRPr lang="en-US" altLang="en-US" sz="1000" b="1" dirty="0">
              <a:latin typeface="Garamond" panose="02020502050306020203" pitchFamily="18" charset="0"/>
            </a:endParaRPr>
          </a:p>
          <a:p>
            <a:pPr marL="0" indent="0" algn="ctr">
              <a:buFont typeface="Wingdings 2" pitchFamily="-1" charset="2"/>
              <a:buNone/>
              <a:defRPr/>
            </a:pPr>
            <a:endParaRPr lang="en-US" altLang="en-US" sz="1000" b="1" dirty="0">
              <a:latin typeface="Garamond" panose="02020502050306020203" pitchFamily="18" charset="0"/>
            </a:endParaRPr>
          </a:p>
          <a:p>
            <a:pPr>
              <a:defRPr/>
            </a:pPr>
            <a:endParaRPr lang="en-US" sz="3000" dirty="0" smtClean="0"/>
          </a:p>
          <a:p>
            <a:endParaRPr lang="en-US" dirty="0"/>
          </a:p>
        </p:txBody>
      </p:sp>
    </p:spTree>
    <p:extLst>
      <p:ext uri="{BB962C8B-B14F-4D97-AF65-F5344CB8AC3E}">
        <p14:creationId xmlns:p14="http://schemas.microsoft.com/office/powerpoint/2010/main" val="14132135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 y="1371600"/>
            <a:ext cx="86868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52400" y="1447800"/>
            <a:ext cx="8686800" cy="76200"/>
          </a:xfrm>
          <a:prstGeom prst="rect">
            <a:avLst/>
          </a:prstGeom>
          <a:solidFill>
            <a:schemeClr val="bg2">
              <a:lumMod val="1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7" descr="600px-United_States_Securities_and_Exchange_Commission_svg"/>
          <p:cNvPicPr>
            <a:picLocks noChangeAspect="1" noChangeArrowheads="1"/>
          </p:cNvPicPr>
          <p:nvPr/>
        </p:nvPicPr>
        <p:blipFill>
          <a:blip r:embed="rId3" cstate="print"/>
          <a:srcRect/>
          <a:stretch>
            <a:fillRect/>
          </a:stretch>
        </p:blipFill>
        <p:spPr bwMode="auto">
          <a:xfrm>
            <a:off x="228600" y="5638800"/>
            <a:ext cx="1066800" cy="1066800"/>
          </a:xfrm>
          <a:prstGeom prst="rect">
            <a:avLst/>
          </a:prstGeom>
          <a:noFill/>
        </p:spPr>
      </p:pic>
      <p:sp>
        <p:nvSpPr>
          <p:cNvPr id="3" name="Slide Number Placeholder 2"/>
          <p:cNvSpPr>
            <a:spLocks noGrp="1"/>
          </p:cNvSpPr>
          <p:nvPr>
            <p:ph type="sldNum" sz="quarter" idx="12"/>
          </p:nvPr>
        </p:nvSpPr>
        <p:spPr/>
        <p:txBody>
          <a:bodyPr/>
          <a:lstStyle/>
          <a:p>
            <a:fld id="{A7CF25F6-FE55-4EE7-9DF4-61E04936BE8D}" type="slidenum">
              <a:rPr lang="en-US" smtClean="0">
                <a:solidFill>
                  <a:prstClr val="black">
                    <a:tint val="75000"/>
                  </a:prstClr>
                </a:solidFill>
              </a:rPr>
              <a:pPr/>
              <a:t>49</a:t>
            </a:fld>
            <a:endParaRPr lang="en-US">
              <a:solidFill>
                <a:prstClr val="black">
                  <a:tint val="75000"/>
                </a:prstClr>
              </a:solidFill>
            </a:endParaRPr>
          </a:p>
        </p:txBody>
      </p:sp>
      <p:sp>
        <p:nvSpPr>
          <p:cNvPr id="11" name="Content Placeholder 2"/>
          <p:cNvSpPr>
            <a:spLocks noGrp="1"/>
          </p:cNvSpPr>
          <p:nvPr>
            <p:ph sz="quarter" idx="4294967295"/>
          </p:nvPr>
        </p:nvSpPr>
        <p:spPr>
          <a:xfrm>
            <a:off x="0" y="1600200"/>
            <a:ext cx="9144000" cy="5029200"/>
          </a:xfrm>
          <a:prstGeom prst="rect">
            <a:avLst/>
          </a:prstGeom>
        </p:spPr>
        <p:txBody>
          <a:bodyPr>
            <a:normAutofit/>
          </a:bodyPr>
          <a:lstStyle/>
          <a:p>
            <a:pPr marL="0" indent="0" algn="ctr">
              <a:buFont typeface="Wingdings 2" pitchFamily="-1" charset="2"/>
              <a:buNone/>
              <a:defRPr/>
            </a:pPr>
            <a:endParaRPr lang="en-US" altLang="en-US" sz="2800" b="1" dirty="0" smtClean="0"/>
          </a:p>
          <a:p>
            <a:pPr marL="0" indent="0" algn="ctr">
              <a:buFont typeface="Wingdings 2" pitchFamily="-1" charset="2"/>
              <a:buNone/>
              <a:defRPr/>
            </a:pPr>
            <a:r>
              <a:rPr lang="en-US" altLang="en-US" sz="3600" b="1" dirty="0" smtClean="0">
                <a:latin typeface="Garamond" panose="02020502050306020203" pitchFamily="18" charset="0"/>
              </a:rPr>
              <a:t>Learning Objectives</a:t>
            </a:r>
          </a:p>
          <a:p>
            <a:pPr marL="0" indent="0">
              <a:buNone/>
              <a:tabLst>
                <a:tab pos="457200" algn="l"/>
              </a:tabLst>
            </a:pPr>
            <a:r>
              <a:rPr lang="en-US" sz="2400">
                <a:latin typeface="Garamond" panose="02020502050306020203" pitchFamily="18" charset="0"/>
              </a:rPr>
              <a:t>	</a:t>
            </a:r>
            <a:r>
              <a:rPr lang="en-US" sz="2400" smtClean="0">
                <a:latin typeface="Garamond" panose="02020502050306020203" pitchFamily="18" charset="0"/>
              </a:rPr>
              <a:t>At </a:t>
            </a:r>
            <a:r>
              <a:rPr lang="en-US" sz="2400" dirty="0">
                <a:latin typeface="Garamond" panose="02020502050306020203" pitchFamily="18" charset="0"/>
              </a:rPr>
              <a:t>the end of </a:t>
            </a:r>
            <a:r>
              <a:rPr lang="en-US" sz="2400" dirty="0" smtClean="0">
                <a:latin typeface="Garamond" panose="02020502050306020203" pitchFamily="18" charset="0"/>
              </a:rPr>
              <a:t>this </a:t>
            </a:r>
            <a:r>
              <a:rPr lang="en-US" sz="2400" dirty="0">
                <a:latin typeface="Garamond" panose="02020502050306020203" pitchFamily="18" charset="0"/>
              </a:rPr>
              <a:t>session, the participants </a:t>
            </a:r>
            <a:r>
              <a:rPr lang="en-US" sz="2400" dirty="0" smtClean="0">
                <a:latin typeface="Garamond" panose="02020502050306020203" pitchFamily="18" charset="0"/>
              </a:rPr>
              <a:t>should </a:t>
            </a:r>
            <a:r>
              <a:rPr lang="en-US" sz="2400" dirty="0">
                <a:latin typeface="Garamond" panose="02020502050306020203" pitchFamily="18" charset="0"/>
              </a:rPr>
              <a:t>be able to:</a:t>
            </a:r>
          </a:p>
          <a:p>
            <a:pPr marL="915988"/>
            <a:r>
              <a:rPr lang="en-US" sz="2400" dirty="0" smtClean="0">
                <a:latin typeface="Garamond" panose="02020502050306020203" pitchFamily="18" charset="0"/>
              </a:rPr>
              <a:t>Describe </a:t>
            </a:r>
            <a:r>
              <a:rPr lang="en-US" sz="2400" dirty="0">
                <a:latin typeface="Garamond" panose="02020502050306020203" pitchFamily="18" charset="0"/>
              </a:rPr>
              <a:t>the organizational structure of the </a:t>
            </a:r>
            <a:r>
              <a:rPr lang="en-US" sz="2400" dirty="0" smtClean="0">
                <a:latin typeface="Garamond" panose="02020502050306020203" pitchFamily="18" charset="0"/>
              </a:rPr>
              <a:t>SEC</a:t>
            </a:r>
          </a:p>
          <a:p>
            <a:pPr marL="915988"/>
            <a:r>
              <a:rPr lang="en-US" sz="2400" dirty="0" smtClean="0">
                <a:latin typeface="Garamond" panose="02020502050306020203" pitchFamily="18" charset="0"/>
              </a:rPr>
              <a:t>Identify </a:t>
            </a:r>
            <a:r>
              <a:rPr lang="en-US" sz="2400" dirty="0">
                <a:latin typeface="Garamond" panose="02020502050306020203" pitchFamily="18" charset="0"/>
              </a:rPr>
              <a:t>the types of cases investigated by the </a:t>
            </a:r>
            <a:r>
              <a:rPr lang="en-US" sz="2400" dirty="0" smtClean="0">
                <a:latin typeface="Garamond" panose="02020502050306020203" pitchFamily="18" charset="0"/>
              </a:rPr>
              <a:t>SEC</a:t>
            </a:r>
          </a:p>
          <a:p>
            <a:pPr marL="915988"/>
            <a:r>
              <a:rPr lang="en-US" sz="2400" dirty="0" smtClean="0">
                <a:latin typeface="Garamond" panose="02020502050306020203" pitchFamily="18" charset="0"/>
              </a:rPr>
              <a:t>List </a:t>
            </a:r>
            <a:r>
              <a:rPr lang="en-US" sz="2400" dirty="0">
                <a:latin typeface="Garamond" panose="02020502050306020203" pitchFamily="18" charset="0"/>
              </a:rPr>
              <a:t>the investigative tools used by the SEC in its enforcement </a:t>
            </a:r>
            <a:r>
              <a:rPr lang="en-US" sz="2400" dirty="0" smtClean="0">
                <a:latin typeface="Garamond" panose="02020502050306020203" pitchFamily="18" charset="0"/>
              </a:rPr>
              <a:t>efforts</a:t>
            </a:r>
          </a:p>
          <a:p>
            <a:pPr marL="915988"/>
            <a:r>
              <a:rPr lang="en-US" sz="2400" dirty="0" smtClean="0">
                <a:latin typeface="Garamond" panose="02020502050306020203" pitchFamily="18" charset="0"/>
              </a:rPr>
              <a:t>Summarize </a:t>
            </a:r>
            <a:r>
              <a:rPr lang="en-US" sz="2400" dirty="0">
                <a:latin typeface="Garamond" panose="02020502050306020203" pitchFamily="18" charset="0"/>
              </a:rPr>
              <a:t>the SEC examination process</a:t>
            </a:r>
            <a:endParaRPr lang="en-US" altLang="en-US" sz="2400" b="1" dirty="0" smtClean="0">
              <a:latin typeface="Garamond" panose="02020502050306020203" pitchFamily="18" charset="0"/>
            </a:endParaRPr>
          </a:p>
          <a:p>
            <a:pPr marL="0" indent="0" algn="ctr">
              <a:buFont typeface="Wingdings 2" pitchFamily="-1" charset="2"/>
              <a:buNone/>
              <a:defRPr/>
            </a:pPr>
            <a:endParaRPr lang="en-US" altLang="en-US" sz="3600" b="1" dirty="0">
              <a:latin typeface="Garamond" panose="02020502050306020203" pitchFamily="18" charset="0"/>
            </a:endParaRPr>
          </a:p>
          <a:p>
            <a:pPr marL="0" indent="0" algn="ctr">
              <a:buFont typeface="Wingdings 2" pitchFamily="-1" charset="2"/>
              <a:buNone/>
              <a:defRPr/>
            </a:pPr>
            <a:endParaRPr lang="en-US" altLang="en-US" sz="3600" b="1" dirty="0" smtClean="0">
              <a:latin typeface="Garamond" panose="02020502050306020203" pitchFamily="18" charset="0"/>
            </a:endParaRPr>
          </a:p>
          <a:p>
            <a:pPr marL="0" indent="0" algn="ctr">
              <a:buFont typeface="Wingdings 2" pitchFamily="-1" charset="2"/>
              <a:buNone/>
              <a:defRPr/>
            </a:pPr>
            <a:endParaRPr lang="en-US" altLang="en-US" sz="3600" b="1" dirty="0">
              <a:latin typeface="Garamond" panose="02020502050306020203" pitchFamily="18" charset="0"/>
            </a:endParaRPr>
          </a:p>
          <a:p>
            <a:pPr marL="0" indent="0">
              <a:buFont typeface="Wingdings 2" pitchFamily="-1" charset="2"/>
              <a:buNone/>
              <a:defRPr/>
            </a:pPr>
            <a:endParaRPr lang="en-US" altLang="en-US" sz="1000" b="1" dirty="0" smtClean="0">
              <a:latin typeface="Garamond" panose="02020502050306020203" pitchFamily="18" charset="0"/>
            </a:endParaRPr>
          </a:p>
          <a:p>
            <a:pPr marL="0" indent="0">
              <a:buFont typeface="Wingdings 2" pitchFamily="-1" charset="2"/>
              <a:buNone/>
              <a:defRPr/>
            </a:pPr>
            <a:endParaRPr lang="en-US" altLang="en-US" sz="1000" b="1" dirty="0" smtClean="0">
              <a:latin typeface="Garamond" panose="02020502050306020203" pitchFamily="18" charset="0"/>
            </a:endParaRPr>
          </a:p>
          <a:p>
            <a:pPr marL="0" indent="0">
              <a:buFont typeface="Wingdings 2" pitchFamily="-1" charset="2"/>
              <a:buNone/>
              <a:defRPr/>
            </a:pPr>
            <a:endParaRPr lang="en-US" altLang="en-US" sz="1000" b="1" dirty="0">
              <a:latin typeface="Garamond" panose="02020502050306020203" pitchFamily="18" charset="0"/>
            </a:endParaRPr>
          </a:p>
          <a:p>
            <a:pPr marL="0" indent="0">
              <a:buFont typeface="Wingdings 2" pitchFamily="-1" charset="2"/>
              <a:buNone/>
              <a:defRPr/>
            </a:pPr>
            <a:endParaRPr lang="en-US" altLang="en-US" sz="1000" b="1" dirty="0">
              <a:latin typeface="Garamond" panose="02020502050306020203" pitchFamily="18" charset="0"/>
            </a:endParaRPr>
          </a:p>
          <a:p>
            <a:pPr marL="0" indent="0" algn="ctr">
              <a:buFont typeface="Wingdings 2" pitchFamily="-1" charset="2"/>
              <a:buNone/>
              <a:defRPr/>
            </a:pPr>
            <a:endParaRPr lang="en-US" altLang="en-US" sz="1000" b="1" dirty="0">
              <a:latin typeface="Garamond" panose="02020502050306020203" pitchFamily="18" charset="0"/>
            </a:endParaRPr>
          </a:p>
          <a:p>
            <a:pPr>
              <a:defRPr/>
            </a:pPr>
            <a:endParaRPr lang="en-US" sz="3000" dirty="0" smtClean="0"/>
          </a:p>
          <a:p>
            <a:endParaRPr lang="en-US" dirty="0"/>
          </a:p>
        </p:txBody>
      </p:sp>
    </p:spTree>
    <p:extLst>
      <p:ext uri="{BB962C8B-B14F-4D97-AF65-F5344CB8AC3E}">
        <p14:creationId xmlns:p14="http://schemas.microsoft.com/office/powerpoint/2010/main" val="19253832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effectLst>
                  <a:outerShdw blurRad="38100" dist="38100" dir="2700000" algn="tl">
                    <a:srgbClr val="000000">
                      <a:alpha val="43137"/>
                    </a:srgbClr>
                  </a:outerShdw>
                </a:effectLst>
                <a:latin typeface="Times New Roman" pitchFamily="18" charset="0"/>
                <a:cs typeface="Times New Roman" pitchFamily="18" charset="0"/>
              </a:rPr>
              <a:t>An Exercise in Applied Ethics</a:t>
            </a:r>
            <a:endParaRPr lang="en-US"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ectangle 6"/>
          <p:cNvSpPr/>
          <p:nvPr/>
        </p:nvSpPr>
        <p:spPr>
          <a:xfrm>
            <a:off x="152400" y="1371600"/>
            <a:ext cx="86868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447800"/>
            <a:ext cx="8686800" cy="76200"/>
          </a:xfrm>
          <a:prstGeom prst="rect">
            <a:avLst/>
          </a:prstGeom>
          <a:solidFill>
            <a:schemeClr val="bg2">
              <a:lumMod val="1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7" descr="600px-United_States_Securities_and_Exchange_Commission_svg"/>
          <p:cNvPicPr>
            <a:picLocks noChangeAspect="1" noChangeArrowheads="1"/>
          </p:cNvPicPr>
          <p:nvPr/>
        </p:nvPicPr>
        <p:blipFill>
          <a:blip r:embed="rId3" cstate="print"/>
          <a:srcRect/>
          <a:stretch>
            <a:fillRect/>
          </a:stretch>
        </p:blipFill>
        <p:spPr bwMode="auto">
          <a:xfrm>
            <a:off x="228600" y="5638800"/>
            <a:ext cx="1066800" cy="1066800"/>
          </a:xfrm>
          <a:prstGeom prst="rect">
            <a:avLst/>
          </a:prstGeom>
          <a:noFill/>
        </p:spPr>
      </p:pic>
      <p:sp>
        <p:nvSpPr>
          <p:cNvPr id="12" name="Rectangle 11"/>
          <p:cNvSpPr/>
          <p:nvPr/>
        </p:nvSpPr>
        <p:spPr>
          <a:xfrm>
            <a:off x="914400" y="1981200"/>
            <a:ext cx="6781800" cy="3416320"/>
          </a:xfrm>
          <a:prstGeom prst="rect">
            <a:avLst/>
          </a:prstGeom>
        </p:spPr>
        <p:txBody>
          <a:bodyPr wrap="square">
            <a:spAutoFit/>
          </a:bodyPr>
          <a:lstStyle/>
          <a:p>
            <a:pPr marL="45720" indent="0">
              <a:buNone/>
            </a:pPr>
            <a:r>
              <a:rPr lang="en-US" dirty="0" smtClean="0">
                <a:latin typeface="Calibri" panose="020F0502020204030204" pitchFamily="34" charset="0"/>
              </a:rPr>
              <a:t>At their core, the federal securities laws were intended by Congress to be an exercise in applied ethics. As the Supreme Court stated almost five decades ago:</a:t>
            </a:r>
          </a:p>
          <a:p>
            <a:pPr marL="45720" indent="0">
              <a:buNone/>
            </a:pPr>
            <a:endParaRPr lang="en-US" dirty="0" smtClean="0">
              <a:latin typeface="Calibri" panose="020F0502020204030204" pitchFamily="34" charset="0"/>
            </a:endParaRPr>
          </a:p>
          <a:p>
            <a:pPr marL="45720" lvl="1"/>
            <a:r>
              <a:rPr lang="en-US" dirty="0" smtClean="0">
                <a:latin typeface="Calibri" panose="020F0502020204030204" pitchFamily="34" charset="0"/>
              </a:rPr>
              <a:t>A fundamental purpose, common to [the federal securities]… statutes, was </a:t>
            </a:r>
            <a:r>
              <a:rPr lang="en-US" b="1" dirty="0" smtClean="0">
                <a:solidFill>
                  <a:srgbClr val="FF0000"/>
                </a:solidFill>
                <a:latin typeface="Calibri" panose="020F0502020204030204" pitchFamily="34" charset="0"/>
              </a:rPr>
              <a:t>to substitute a philosophy of full disclosure for the philosophy of caveat emptor</a:t>
            </a:r>
            <a:r>
              <a:rPr lang="en-US" dirty="0" smtClean="0">
                <a:latin typeface="Calibri" panose="020F0502020204030204" pitchFamily="34" charset="0"/>
              </a:rPr>
              <a:t> and thus </a:t>
            </a:r>
            <a:r>
              <a:rPr lang="en-US" b="1" dirty="0" smtClean="0">
                <a:solidFill>
                  <a:srgbClr val="FF0000"/>
                </a:solidFill>
                <a:latin typeface="Calibri" panose="020F0502020204030204" pitchFamily="34" charset="0"/>
              </a:rPr>
              <a:t>to achieve a high standard of business ethics </a:t>
            </a:r>
            <a:r>
              <a:rPr lang="en-US" dirty="0" smtClean="0">
                <a:latin typeface="Calibri" panose="020F0502020204030204" pitchFamily="34" charset="0"/>
              </a:rPr>
              <a:t>in the securities industry…. “It requires but little appreciation . . . of what happened in this country during the </a:t>
            </a:r>
            <a:r>
              <a:rPr lang="en-US" dirty="0" err="1" smtClean="0">
                <a:latin typeface="Calibri" panose="020F0502020204030204" pitchFamily="34" charset="0"/>
              </a:rPr>
              <a:t>1920's</a:t>
            </a:r>
            <a:r>
              <a:rPr lang="en-US" dirty="0" smtClean="0">
                <a:latin typeface="Calibri" panose="020F0502020204030204" pitchFamily="34" charset="0"/>
              </a:rPr>
              <a:t> and </a:t>
            </a:r>
            <a:r>
              <a:rPr lang="en-US" dirty="0" err="1" smtClean="0">
                <a:latin typeface="Calibri" panose="020F0502020204030204" pitchFamily="34" charset="0"/>
              </a:rPr>
              <a:t>1930's</a:t>
            </a:r>
            <a:r>
              <a:rPr lang="en-US" dirty="0" smtClean="0">
                <a:latin typeface="Calibri" panose="020F0502020204030204" pitchFamily="34" charset="0"/>
              </a:rPr>
              <a:t> to realize how essential it is that the highest ethical standards prevail” in every facet of the securities industry.</a:t>
            </a:r>
          </a:p>
          <a:p>
            <a:pPr marL="45720" indent="0">
              <a:buNone/>
            </a:pPr>
            <a:endParaRPr lang="en-US" dirty="0" smtClean="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7CF25F6-FE55-4EE7-9DF4-61E04936BE8D}" type="slidenum">
              <a:rPr lang="en-US" smtClean="0"/>
              <a:pPr/>
              <a:t>5</a:t>
            </a:fld>
            <a:endParaRPr lang="en-US"/>
          </a:p>
        </p:txBody>
      </p:sp>
    </p:spTree>
    <p:extLst>
      <p:ext uri="{BB962C8B-B14F-4D97-AF65-F5344CB8AC3E}">
        <p14:creationId xmlns:p14="http://schemas.microsoft.com/office/powerpoint/2010/main" val="40638163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43000" y="2362200"/>
            <a:ext cx="7315200" cy="2062103"/>
          </a:xfrm>
          <a:prstGeom prst="rect">
            <a:avLst/>
          </a:prstGeom>
          <a:noFill/>
        </p:spPr>
        <p:txBody>
          <a:bodyPr wrap="square" rtlCol="0">
            <a:spAutoFit/>
          </a:bodyPr>
          <a:lstStyle/>
          <a:p>
            <a:endParaRPr lang="en-US" sz="3200" b="1" dirty="0" smtClean="0">
              <a:solidFill>
                <a:srgbClr val="1F497D"/>
              </a:solidFill>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sz="3200" b="1" dirty="0" smtClean="0">
              <a:solidFill>
                <a:srgbClr val="1F497D"/>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4000" b="1" dirty="0" smtClean="0">
                <a:solidFill>
                  <a:srgbClr val="1F497D"/>
                </a:solidFill>
                <a:effectLst>
                  <a:outerShdw blurRad="38100" dist="38100" dir="2700000" algn="tl">
                    <a:srgbClr val="000000">
                      <a:alpha val="43137"/>
                    </a:srgbClr>
                  </a:outerShdw>
                </a:effectLst>
                <a:latin typeface="Times New Roman" pitchFamily="18" charset="0"/>
                <a:cs typeface="Times New Roman" pitchFamily="18" charset="0"/>
              </a:rPr>
              <a:t>Questions</a:t>
            </a:r>
          </a:p>
          <a:p>
            <a:endParaRPr lang="en-US" sz="2400" b="1" dirty="0" smtClean="0">
              <a:solidFill>
                <a:srgbClr val="1F497D"/>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Picture 7" descr="600px-United_States_Securities_and_Exchange_Commission_svg"/>
          <p:cNvPicPr>
            <a:picLocks noChangeAspect="1" noChangeArrowheads="1"/>
          </p:cNvPicPr>
          <p:nvPr/>
        </p:nvPicPr>
        <p:blipFill>
          <a:blip r:embed="rId3" cstate="print"/>
          <a:srcRect/>
          <a:stretch>
            <a:fillRect/>
          </a:stretch>
        </p:blipFill>
        <p:spPr bwMode="auto">
          <a:xfrm>
            <a:off x="381000" y="5181600"/>
            <a:ext cx="1447800" cy="1447800"/>
          </a:xfrm>
          <a:prstGeom prst="rect">
            <a:avLst/>
          </a:prstGeom>
          <a:noFill/>
        </p:spPr>
      </p:pic>
      <p:pic>
        <p:nvPicPr>
          <p:cNvPr id="7" name="Picture 6" descr="2011_09_19_16_16_350001.jpg"/>
          <p:cNvPicPr>
            <a:picLocks noChangeAspect="1"/>
          </p:cNvPicPr>
          <p:nvPr/>
        </p:nvPicPr>
        <p:blipFill>
          <a:blip r:embed="rId4" cstate="print"/>
          <a:stretch>
            <a:fillRect/>
          </a:stretch>
        </p:blipFill>
        <p:spPr>
          <a:xfrm>
            <a:off x="0" y="1"/>
            <a:ext cx="9144000" cy="2362200"/>
          </a:xfrm>
          <a:prstGeom prst="rect">
            <a:avLst/>
          </a:prstGeom>
        </p:spPr>
      </p:pic>
      <p:sp>
        <p:nvSpPr>
          <p:cNvPr id="3" name="Slide Number Placeholder 2"/>
          <p:cNvSpPr>
            <a:spLocks noGrp="1"/>
          </p:cNvSpPr>
          <p:nvPr>
            <p:ph type="sldNum" sz="quarter" idx="12"/>
          </p:nvPr>
        </p:nvSpPr>
        <p:spPr/>
        <p:txBody>
          <a:bodyPr/>
          <a:lstStyle/>
          <a:p>
            <a:fld id="{A7CF25F6-FE55-4EE7-9DF4-61E04936BE8D}" type="slidenum">
              <a:rPr lang="en-US" smtClean="0">
                <a:solidFill>
                  <a:prstClr val="black">
                    <a:tint val="75000"/>
                  </a:prstClr>
                </a:solidFill>
              </a:rPr>
              <a:pPr/>
              <a:t>50</a:t>
            </a:fld>
            <a:endParaRPr lang="en-US">
              <a:solidFill>
                <a:prstClr val="black">
                  <a:tint val="75000"/>
                </a:prstClr>
              </a:solidFill>
            </a:endParaRPr>
          </a:p>
        </p:txBody>
      </p:sp>
    </p:spTree>
    <p:extLst>
      <p:ext uri="{BB962C8B-B14F-4D97-AF65-F5344CB8AC3E}">
        <p14:creationId xmlns:p14="http://schemas.microsoft.com/office/powerpoint/2010/main" val="21852645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sealtxt"/>
          <p:cNvPicPr>
            <a:picLocks noChangeArrowheads="1"/>
          </p:cNvPicPr>
          <p:nvPr/>
        </p:nvPicPr>
        <p:blipFill>
          <a:blip r:embed="rId3" cstate="print"/>
          <a:srcRect/>
          <a:stretch>
            <a:fillRect/>
          </a:stretch>
        </p:blipFill>
        <p:spPr bwMode="auto">
          <a:xfrm>
            <a:off x="0" y="762000"/>
            <a:ext cx="9144000" cy="5083175"/>
          </a:xfrm>
          <a:prstGeom prst="rect">
            <a:avLst/>
          </a:prstGeom>
          <a:noFill/>
          <a:ln w="9525">
            <a:noFill/>
            <a:miter lim="800000"/>
            <a:headEnd/>
            <a:tailEnd/>
          </a:ln>
        </p:spPr>
      </p:pic>
      <p:sp>
        <p:nvSpPr>
          <p:cNvPr id="21507" name="Rectangle 3"/>
          <p:cNvSpPr>
            <a:spLocks noChangeArrowheads="1"/>
          </p:cNvSpPr>
          <p:nvPr/>
        </p:nvSpPr>
        <p:spPr bwMode="auto">
          <a:xfrm>
            <a:off x="0" y="0"/>
            <a:ext cx="9144000" cy="762000"/>
          </a:xfrm>
          <a:prstGeom prst="rect">
            <a:avLst/>
          </a:prstGeom>
          <a:solidFill>
            <a:schemeClr val="accent1"/>
          </a:solidFill>
          <a:ln w="12700">
            <a:solidFill>
              <a:schemeClr val="accent1"/>
            </a:solidFill>
            <a:miter lim="800000"/>
            <a:headEnd/>
            <a:tailEnd/>
          </a:ln>
        </p:spPr>
        <p:txBody>
          <a:bodyPr wrap="none" anchor="ctr"/>
          <a:lstStyle/>
          <a:p>
            <a:endParaRPr lang="en-US"/>
          </a:p>
        </p:txBody>
      </p:sp>
      <p:sp>
        <p:nvSpPr>
          <p:cNvPr id="21508" name="Rectangle 4"/>
          <p:cNvSpPr>
            <a:spLocks noChangeArrowheads="1"/>
          </p:cNvSpPr>
          <p:nvPr/>
        </p:nvSpPr>
        <p:spPr bwMode="auto">
          <a:xfrm>
            <a:off x="0" y="5791200"/>
            <a:ext cx="9144000" cy="10668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2" name="Slide Number Placeholder 1"/>
          <p:cNvSpPr>
            <a:spLocks noGrp="1"/>
          </p:cNvSpPr>
          <p:nvPr>
            <p:ph type="sldNum" sz="quarter" idx="12"/>
          </p:nvPr>
        </p:nvSpPr>
        <p:spPr/>
        <p:txBody>
          <a:bodyPr/>
          <a:lstStyle/>
          <a:p>
            <a:fld id="{A7CF25F6-FE55-4EE7-9DF4-61E04936BE8D}" type="slidenum">
              <a:rPr lang="en-US" smtClean="0"/>
              <a:pPr/>
              <a:t>51</a:t>
            </a:fld>
            <a:endParaRPr lang="en-US"/>
          </a:p>
        </p:txBody>
      </p:sp>
    </p:spTree>
    <p:extLst>
      <p:ext uri="{BB962C8B-B14F-4D97-AF65-F5344CB8AC3E}">
        <p14:creationId xmlns:p14="http://schemas.microsoft.com/office/powerpoint/2010/main" val="109366068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effectLst>
                  <a:outerShdw blurRad="38100" dist="38100" dir="2700000" algn="tl">
                    <a:srgbClr val="000000">
                      <a:alpha val="43137"/>
                    </a:srgbClr>
                  </a:outerShdw>
                </a:effectLst>
                <a:latin typeface="Times New Roman" pitchFamily="18" charset="0"/>
                <a:cs typeface="Times New Roman" pitchFamily="18" charset="0"/>
              </a:rPr>
              <a:t>A Disclosure Regime</a:t>
            </a:r>
            <a:endParaRPr lang="en-US"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ectangle 6"/>
          <p:cNvSpPr/>
          <p:nvPr/>
        </p:nvSpPr>
        <p:spPr>
          <a:xfrm>
            <a:off x="152400" y="1371600"/>
            <a:ext cx="86868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447800"/>
            <a:ext cx="8686800" cy="76200"/>
          </a:xfrm>
          <a:prstGeom prst="rect">
            <a:avLst/>
          </a:prstGeom>
          <a:solidFill>
            <a:schemeClr val="bg2">
              <a:lumMod val="1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7" descr="600px-United_States_Securities_and_Exchange_Commission_svg"/>
          <p:cNvPicPr>
            <a:picLocks noChangeAspect="1" noChangeArrowheads="1"/>
          </p:cNvPicPr>
          <p:nvPr/>
        </p:nvPicPr>
        <p:blipFill>
          <a:blip r:embed="rId3" cstate="print"/>
          <a:srcRect/>
          <a:stretch>
            <a:fillRect/>
          </a:stretch>
        </p:blipFill>
        <p:spPr bwMode="auto">
          <a:xfrm>
            <a:off x="228600" y="5638800"/>
            <a:ext cx="1066800" cy="1066800"/>
          </a:xfrm>
          <a:prstGeom prst="rect">
            <a:avLst/>
          </a:prstGeom>
          <a:noFill/>
        </p:spPr>
      </p:pic>
      <p:sp>
        <p:nvSpPr>
          <p:cNvPr id="12" name="Rectangle 11"/>
          <p:cNvSpPr/>
          <p:nvPr/>
        </p:nvSpPr>
        <p:spPr>
          <a:xfrm>
            <a:off x="1066800" y="1981200"/>
            <a:ext cx="6629400" cy="4247317"/>
          </a:xfrm>
          <a:prstGeom prst="rect">
            <a:avLst/>
          </a:prstGeom>
        </p:spPr>
        <p:txBody>
          <a:bodyPr wrap="square">
            <a:spAutoFit/>
          </a:bodyPr>
          <a:lstStyle/>
          <a:p>
            <a:pPr>
              <a:buFont typeface="Arial" pitchFamily="34" charset="0"/>
              <a:buChar char="•"/>
            </a:pPr>
            <a:r>
              <a:rPr lang="en-US" dirty="0" smtClean="0">
                <a:latin typeface="Calibri" panose="020F0502020204030204" pitchFamily="34" charset="0"/>
              </a:rPr>
              <a:t>The laws and rules that govern the securities industry in the United States derive from a simple and straightforward concept: all investors, whether large institutions or private individuals, should have access to certain basic facts about an investment prior to buying it, and so long as they hold it. </a:t>
            </a:r>
          </a:p>
          <a:p>
            <a:pPr>
              <a:buFont typeface="Arial" pitchFamily="34" charset="0"/>
              <a:buChar char="•"/>
            </a:pPr>
            <a:endParaRPr lang="en-US" dirty="0" smtClean="0">
              <a:latin typeface="Calibri" panose="020F0502020204030204" pitchFamily="34" charset="0"/>
            </a:endParaRPr>
          </a:p>
          <a:p>
            <a:pPr>
              <a:buFont typeface="Arial" pitchFamily="34" charset="0"/>
              <a:buChar char="•"/>
            </a:pPr>
            <a:r>
              <a:rPr lang="en-US" dirty="0" smtClean="0">
                <a:latin typeface="Calibri" panose="020F0502020204030204" pitchFamily="34" charset="0"/>
              </a:rPr>
              <a:t>To achieve this, the SEC requires public companies to disclose meaningful financial and other information to the public.</a:t>
            </a:r>
          </a:p>
          <a:p>
            <a:pPr>
              <a:buFont typeface="Arial" pitchFamily="34" charset="0"/>
              <a:buChar char="•"/>
            </a:pPr>
            <a:endParaRPr lang="en-US" dirty="0" smtClean="0">
              <a:latin typeface="Calibri" panose="020F0502020204030204" pitchFamily="34" charset="0"/>
            </a:endParaRPr>
          </a:p>
          <a:p>
            <a:pPr>
              <a:buFont typeface="Arial" pitchFamily="34" charset="0"/>
              <a:buChar char="•"/>
            </a:pPr>
            <a:r>
              <a:rPr lang="en-US" dirty="0" smtClean="0">
                <a:latin typeface="Calibri" panose="020F0502020204030204" pitchFamily="34" charset="0"/>
              </a:rPr>
              <a:t>The SEC is not a merits-based regulator: Disclosure provides a common pool of knowledge for all investors to use to judge for themselves whether to buy, sell, or hold a particular security. </a:t>
            </a:r>
          </a:p>
          <a:p>
            <a:pPr>
              <a:buFont typeface="Arial" pitchFamily="34" charset="0"/>
              <a:buChar char="•"/>
            </a:pPr>
            <a:endParaRPr lang="en-US" dirty="0" smtClean="0">
              <a:latin typeface="Calibri" panose="020F0502020204030204" pitchFamily="34" charset="0"/>
            </a:endParaRPr>
          </a:p>
          <a:p>
            <a:pPr>
              <a:buFont typeface="Arial" pitchFamily="34" charset="0"/>
              <a:buChar char="•"/>
            </a:pPr>
            <a:r>
              <a:rPr lang="en-US" dirty="0" smtClean="0">
                <a:latin typeface="Calibri" panose="020F0502020204030204" pitchFamily="34" charset="0"/>
              </a:rPr>
              <a:t>The key is disclosure of material information.</a:t>
            </a:r>
          </a:p>
          <a:p>
            <a:pPr marL="45720" indent="0">
              <a:buFont typeface="Arial" pitchFamily="34" charset="0"/>
              <a:buChar char="•"/>
            </a:pPr>
            <a:endParaRPr lang="en-US" dirty="0" smtClean="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7CF25F6-FE55-4EE7-9DF4-61E04936BE8D}" type="slidenum">
              <a:rPr lang="en-US" smtClean="0"/>
              <a:pPr/>
              <a:t>6</a:t>
            </a:fld>
            <a:endParaRPr lang="en-US"/>
          </a:p>
        </p:txBody>
      </p:sp>
    </p:spTree>
    <p:extLst>
      <p:ext uri="{BB962C8B-B14F-4D97-AF65-F5344CB8AC3E}">
        <p14:creationId xmlns:p14="http://schemas.microsoft.com/office/powerpoint/2010/main" val="40638163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effectLst>
                  <a:outerShdw blurRad="38100" dist="38100" dir="2700000" algn="tl">
                    <a:srgbClr val="000000">
                      <a:alpha val="43137"/>
                    </a:srgbClr>
                  </a:outerShdw>
                </a:effectLst>
                <a:latin typeface="Times New Roman" pitchFamily="18" charset="0"/>
                <a:cs typeface="Times New Roman" pitchFamily="18" charset="0"/>
              </a:rPr>
              <a:t>Overview of the SEC</a:t>
            </a:r>
          </a:p>
        </p:txBody>
      </p:sp>
      <p:sp>
        <p:nvSpPr>
          <p:cNvPr id="7" name="Rectangle 6"/>
          <p:cNvSpPr/>
          <p:nvPr/>
        </p:nvSpPr>
        <p:spPr>
          <a:xfrm>
            <a:off x="152400" y="1371600"/>
            <a:ext cx="86868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447800"/>
            <a:ext cx="8686800" cy="76200"/>
          </a:xfrm>
          <a:prstGeom prst="rect">
            <a:avLst/>
          </a:prstGeom>
          <a:solidFill>
            <a:schemeClr val="bg2">
              <a:lumMod val="1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7" descr="600px-United_States_Securities_and_Exchange_Commission_svg"/>
          <p:cNvPicPr>
            <a:picLocks noChangeAspect="1" noChangeArrowheads="1"/>
          </p:cNvPicPr>
          <p:nvPr/>
        </p:nvPicPr>
        <p:blipFill>
          <a:blip r:embed="rId3" cstate="print"/>
          <a:srcRect/>
          <a:stretch>
            <a:fillRect/>
          </a:stretch>
        </p:blipFill>
        <p:spPr bwMode="auto">
          <a:xfrm>
            <a:off x="228600" y="5638800"/>
            <a:ext cx="1066800" cy="1066800"/>
          </a:xfrm>
          <a:prstGeom prst="rect">
            <a:avLst/>
          </a:prstGeom>
          <a:noFill/>
        </p:spPr>
      </p:pic>
      <p:sp>
        <p:nvSpPr>
          <p:cNvPr id="12" name="Rectangle 11"/>
          <p:cNvSpPr/>
          <p:nvPr/>
        </p:nvSpPr>
        <p:spPr>
          <a:xfrm>
            <a:off x="1219200" y="1981200"/>
            <a:ext cx="6477000" cy="4524315"/>
          </a:xfrm>
          <a:prstGeom prst="rect">
            <a:avLst/>
          </a:prstGeom>
        </p:spPr>
        <p:txBody>
          <a:bodyPr wrap="square">
            <a:spAutoFit/>
          </a:bodyPr>
          <a:lstStyle/>
          <a:p>
            <a:r>
              <a:rPr lang="en-US" b="1" dirty="0" smtClean="0">
                <a:latin typeface="Times New Roman" pitchFamily="18" charset="0"/>
                <a:cs typeface="Times New Roman" pitchFamily="18" charset="0"/>
              </a:rPr>
              <a:t>Run by five Commissioners</a:t>
            </a:r>
          </a:p>
          <a:p>
            <a:pPr marL="742950" lvl="1" indent="-285750">
              <a:buFont typeface="Arial" pitchFamily="34" charset="0"/>
              <a:buChar char="•"/>
            </a:pPr>
            <a:r>
              <a:rPr lang="en-US" dirty="0" smtClean="0">
                <a:latin typeface="Times New Roman" pitchFamily="18" charset="0"/>
                <a:cs typeface="Times New Roman" pitchFamily="18" charset="0"/>
              </a:rPr>
              <a:t>Chair Mary Jo White</a:t>
            </a:r>
          </a:p>
          <a:p>
            <a:pPr marL="742950" lvl="1" indent="-285750">
              <a:buFont typeface="Arial" pitchFamily="34" charset="0"/>
              <a:buChar char="•"/>
            </a:pPr>
            <a:r>
              <a:rPr lang="en-US" dirty="0" smtClean="0">
                <a:latin typeface="Times New Roman" pitchFamily="18" charset="0"/>
                <a:cs typeface="Times New Roman" pitchFamily="18" charset="0"/>
              </a:rPr>
              <a:t>Each appointed by the President</a:t>
            </a:r>
          </a:p>
          <a:p>
            <a:pPr marL="742950" lvl="1" indent="-285750">
              <a:buFont typeface="Arial" pitchFamily="34" charset="0"/>
              <a:buChar char="•"/>
            </a:pPr>
            <a:r>
              <a:rPr lang="en-US" dirty="0" smtClean="0">
                <a:latin typeface="Times New Roman" pitchFamily="18" charset="0"/>
                <a:cs typeface="Times New Roman" pitchFamily="18" charset="0"/>
              </a:rPr>
              <a:t>No more than three commissioners from same party</a:t>
            </a:r>
          </a:p>
          <a:p>
            <a:pPr marL="285750" indent="-285750">
              <a:buFont typeface="Arial" pitchFamily="34" charset="0"/>
              <a:buChar char="•"/>
            </a:pPr>
            <a:endParaRPr lang="en-US" dirty="0">
              <a:latin typeface="Times New Roman" pitchFamily="18" charset="0"/>
              <a:cs typeface="Times New Roman" pitchFamily="18" charset="0"/>
            </a:endParaRPr>
          </a:p>
          <a:p>
            <a:r>
              <a:rPr lang="en-US" b="1" dirty="0" smtClean="0">
                <a:latin typeface="Times New Roman" pitchFamily="18" charset="0"/>
                <a:cs typeface="Times New Roman" pitchFamily="18" charset="0"/>
              </a:rPr>
              <a:t>Workforce </a:t>
            </a:r>
            <a:r>
              <a:rPr lang="en-US" b="1" dirty="0">
                <a:latin typeface="Times New Roman" pitchFamily="18" charset="0"/>
                <a:cs typeface="Times New Roman" pitchFamily="18" charset="0"/>
              </a:rPr>
              <a:t>of </a:t>
            </a:r>
            <a:r>
              <a:rPr lang="en-US" b="1" dirty="0" smtClean="0">
                <a:latin typeface="Times New Roman" pitchFamily="18" charset="0"/>
                <a:cs typeface="Times New Roman" pitchFamily="18" charset="0"/>
              </a:rPr>
              <a:t>4200 </a:t>
            </a:r>
          </a:p>
          <a:p>
            <a:pPr marL="742950" lvl="1" indent="-285750">
              <a:buFont typeface="Arial" pitchFamily="34" charset="0"/>
              <a:buChar char="•"/>
            </a:pPr>
            <a:r>
              <a:rPr lang="en-US" dirty="0" smtClean="0">
                <a:latin typeface="Times New Roman" pitchFamily="18" charset="0"/>
                <a:cs typeface="Times New Roman" pitchFamily="18" charset="0"/>
              </a:rPr>
              <a:t>Smaller </a:t>
            </a:r>
            <a:r>
              <a:rPr lang="en-US" dirty="0">
                <a:latin typeface="Times New Roman" pitchFamily="18" charset="0"/>
                <a:cs typeface="Times New Roman" pitchFamily="18" charset="0"/>
              </a:rPr>
              <a:t>than the DC police </a:t>
            </a:r>
            <a:r>
              <a:rPr lang="en-US" dirty="0" smtClean="0">
                <a:latin typeface="Times New Roman" pitchFamily="18" charset="0"/>
                <a:cs typeface="Times New Roman" pitchFamily="18" charset="0"/>
              </a:rPr>
              <a:t>department</a:t>
            </a:r>
          </a:p>
          <a:p>
            <a:pPr marL="742950" lvl="1" indent="-285750">
              <a:buFont typeface="Arial" pitchFamily="34" charset="0"/>
              <a:buChar char="•"/>
            </a:pPr>
            <a:r>
              <a:rPr lang="en-US" dirty="0" smtClean="0">
                <a:latin typeface="Times New Roman" pitchFamily="18" charset="0"/>
                <a:cs typeface="Times New Roman" pitchFamily="18" charset="0"/>
              </a:rPr>
              <a:t>Oversees 35,000 + entities:</a:t>
            </a:r>
          </a:p>
          <a:p>
            <a:pPr marL="1200150" lvl="2" indent="-285750">
              <a:buFont typeface="Arial" pitchFamily="34" charset="0"/>
              <a:buChar char="•"/>
            </a:pPr>
            <a:r>
              <a:rPr lang="en-US" dirty="0" smtClean="0">
                <a:latin typeface="Times New Roman" pitchFamily="18" charset="0"/>
                <a:cs typeface="Times New Roman" pitchFamily="18" charset="0"/>
              </a:rPr>
              <a:t>11,700 </a:t>
            </a:r>
            <a:r>
              <a:rPr lang="en-US" dirty="0">
                <a:latin typeface="Times New Roman" pitchFamily="18" charset="0"/>
                <a:cs typeface="Times New Roman" pitchFamily="18" charset="0"/>
              </a:rPr>
              <a:t>investment </a:t>
            </a:r>
            <a:r>
              <a:rPr lang="en-US" dirty="0" smtClean="0">
                <a:latin typeface="Times New Roman" pitchFamily="18" charset="0"/>
                <a:cs typeface="Times New Roman" pitchFamily="18" charset="0"/>
              </a:rPr>
              <a:t>advisers</a:t>
            </a:r>
            <a:endParaRPr lang="en-US" sz="1400" dirty="0">
              <a:latin typeface="Times New Roman" pitchFamily="18" charset="0"/>
              <a:cs typeface="Times New Roman" pitchFamily="18" charset="0"/>
            </a:endParaRPr>
          </a:p>
          <a:p>
            <a:pPr marL="1200150" lvl="2" indent="-285750">
              <a:buFont typeface="Arial" pitchFamily="34" charset="0"/>
              <a:buChar char="•"/>
            </a:pPr>
            <a:r>
              <a:rPr lang="en-US" dirty="0" smtClean="0">
                <a:latin typeface="Times New Roman" pitchFamily="18" charset="0"/>
                <a:cs typeface="Times New Roman" pitchFamily="18" charset="0"/>
              </a:rPr>
              <a:t>9700 </a:t>
            </a:r>
            <a:r>
              <a:rPr lang="en-US" dirty="0">
                <a:latin typeface="Times New Roman" pitchFamily="18" charset="0"/>
                <a:cs typeface="Times New Roman" pitchFamily="18" charset="0"/>
              </a:rPr>
              <a:t>mutual funds and </a:t>
            </a:r>
            <a:r>
              <a:rPr lang="en-US" dirty="0" smtClean="0">
                <a:latin typeface="Times New Roman" pitchFamily="18" charset="0"/>
                <a:cs typeface="Times New Roman" pitchFamily="18" charset="0"/>
              </a:rPr>
              <a:t>ETFs</a:t>
            </a:r>
            <a:endParaRPr lang="en-US" sz="1400" dirty="0">
              <a:latin typeface="Times New Roman" pitchFamily="18" charset="0"/>
              <a:cs typeface="Times New Roman" pitchFamily="18" charset="0"/>
            </a:endParaRPr>
          </a:p>
          <a:p>
            <a:pPr marL="1200150" lvl="2" indent="-285750">
              <a:buFont typeface="Arial" pitchFamily="34" charset="0"/>
              <a:buChar char="•"/>
            </a:pPr>
            <a:r>
              <a:rPr lang="en-US" dirty="0" smtClean="0">
                <a:latin typeface="Times New Roman" pitchFamily="18" charset="0"/>
                <a:cs typeface="Times New Roman" pitchFamily="18" charset="0"/>
              </a:rPr>
              <a:t>4500 </a:t>
            </a:r>
            <a:r>
              <a:rPr lang="en-US" dirty="0">
                <a:latin typeface="Times New Roman" pitchFamily="18" charset="0"/>
                <a:cs typeface="Times New Roman" pitchFamily="18" charset="0"/>
              </a:rPr>
              <a:t>brokerage </a:t>
            </a:r>
            <a:r>
              <a:rPr lang="en-US" dirty="0" smtClean="0">
                <a:latin typeface="Times New Roman" pitchFamily="18" charset="0"/>
                <a:cs typeface="Times New Roman" pitchFamily="18" charset="0"/>
              </a:rPr>
              <a:t>firms</a:t>
            </a:r>
            <a:endParaRPr lang="en-US" sz="1400" dirty="0">
              <a:latin typeface="Times New Roman" pitchFamily="18" charset="0"/>
              <a:cs typeface="Times New Roman" pitchFamily="18" charset="0"/>
            </a:endParaRPr>
          </a:p>
          <a:p>
            <a:pPr marL="1200150" lvl="2" indent="-285750">
              <a:buFont typeface="Arial" pitchFamily="34" charset="0"/>
              <a:buChar char="•"/>
            </a:pPr>
            <a:r>
              <a:rPr lang="en-US" dirty="0" smtClean="0">
                <a:latin typeface="Times New Roman" pitchFamily="18" charset="0"/>
                <a:cs typeface="Times New Roman" pitchFamily="18" charset="0"/>
              </a:rPr>
              <a:t>Stock </a:t>
            </a:r>
            <a:r>
              <a:rPr lang="en-US" dirty="0">
                <a:latin typeface="Times New Roman" pitchFamily="18" charset="0"/>
                <a:cs typeface="Times New Roman" pitchFamily="18" charset="0"/>
              </a:rPr>
              <a:t>market in which more than 8.5 billion shares </a:t>
            </a:r>
            <a:r>
              <a:rPr lang="en-US" dirty="0" smtClean="0">
                <a:latin typeface="Times New Roman" pitchFamily="18" charset="0"/>
                <a:cs typeface="Times New Roman" pitchFamily="18" charset="0"/>
              </a:rPr>
              <a:t>are traded </a:t>
            </a:r>
            <a:r>
              <a:rPr lang="en-US" dirty="0">
                <a:latin typeface="Times New Roman" pitchFamily="18" charset="0"/>
                <a:cs typeface="Times New Roman" pitchFamily="18" charset="0"/>
              </a:rPr>
              <a:t>each </a:t>
            </a:r>
            <a:r>
              <a:rPr lang="en-US" dirty="0" smtClean="0">
                <a:latin typeface="Times New Roman" pitchFamily="18" charset="0"/>
                <a:cs typeface="Times New Roman" pitchFamily="18" charset="0"/>
              </a:rPr>
              <a:t>day</a:t>
            </a:r>
            <a:endParaRPr lang="en-US" sz="1400" dirty="0">
              <a:latin typeface="Times New Roman" pitchFamily="18" charset="0"/>
              <a:cs typeface="Times New Roman" pitchFamily="18" charset="0"/>
            </a:endParaRPr>
          </a:p>
          <a:p>
            <a:pPr marL="1200150" lvl="2" indent="-285750">
              <a:buFont typeface="Arial" pitchFamily="34" charset="0"/>
              <a:buChar char="•"/>
            </a:pPr>
            <a:r>
              <a:rPr lang="en-US" dirty="0" smtClean="0">
                <a:latin typeface="Times New Roman" pitchFamily="18" charset="0"/>
                <a:cs typeface="Times New Roman" pitchFamily="18" charset="0"/>
              </a:rPr>
              <a:t>Financial </a:t>
            </a:r>
            <a:r>
              <a:rPr lang="en-US" dirty="0">
                <a:latin typeface="Times New Roman" pitchFamily="18" charset="0"/>
                <a:cs typeface="Times New Roman" pitchFamily="18" charset="0"/>
              </a:rPr>
              <a:t>statements and corporate disclosures for all public companies</a:t>
            </a:r>
            <a:endParaRPr lang="en-US" sz="1400" dirty="0">
              <a:latin typeface="Times New Roman" pitchFamily="18" charset="0"/>
              <a:cs typeface="Times New Roman" pitchFamily="18" charset="0"/>
            </a:endParaRPr>
          </a:p>
          <a:p>
            <a:pPr marL="285750" indent="-285750">
              <a:buFont typeface="Arial" pitchFamily="34" charset="0"/>
              <a:buChar char="•"/>
            </a:pPr>
            <a:endParaRPr lang="en-US" dirty="0"/>
          </a:p>
        </p:txBody>
      </p:sp>
      <p:sp>
        <p:nvSpPr>
          <p:cNvPr id="3" name="Slide Number Placeholder 2"/>
          <p:cNvSpPr>
            <a:spLocks noGrp="1"/>
          </p:cNvSpPr>
          <p:nvPr>
            <p:ph type="sldNum" sz="quarter" idx="12"/>
          </p:nvPr>
        </p:nvSpPr>
        <p:spPr/>
        <p:txBody>
          <a:bodyPr/>
          <a:lstStyle/>
          <a:p>
            <a:fld id="{A7CF25F6-FE55-4EE7-9DF4-61E04936BE8D}" type="slidenum">
              <a:rPr lang="en-US" smtClean="0"/>
              <a:pPr/>
              <a:t>7</a:t>
            </a:fld>
            <a:endParaRPr lang="en-US"/>
          </a:p>
        </p:txBody>
      </p:sp>
    </p:spTree>
    <p:extLst>
      <p:ext uri="{BB962C8B-B14F-4D97-AF65-F5344CB8AC3E}">
        <p14:creationId xmlns:p14="http://schemas.microsoft.com/office/powerpoint/2010/main" val="24828671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effectLst>
                  <a:outerShdw blurRad="38100" dist="38100" dir="2700000" algn="tl">
                    <a:srgbClr val="000000">
                      <a:alpha val="43137"/>
                    </a:srgbClr>
                  </a:outerShdw>
                </a:effectLst>
                <a:latin typeface="Calibri" panose="020F0502020204030204" pitchFamily="34" charset="0"/>
              </a:rPr>
              <a:t>Commission’s Operations</a:t>
            </a:r>
            <a:endParaRPr lang="en-US"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ectangle 6"/>
          <p:cNvSpPr/>
          <p:nvPr/>
        </p:nvSpPr>
        <p:spPr>
          <a:xfrm>
            <a:off x="152400" y="1371600"/>
            <a:ext cx="86868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447800"/>
            <a:ext cx="8686800" cy="76200"/>
          </a:xfrm>
          <a:prstGeom prst="rect">
            <a:avLst/>
          </a:prstGeom>
          <a:solidFill>
            <a:schemeClr val="bg2">
              <a:lumMod val="1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7" descr="600px-United_States_Securities_and_Exchange_Commission_svg"/>
          <p:cNvPicPr>
            <a:picLocks noChangeAspect="1" noChangeArrowheads="1"/>
          </p:cNvPicPr>
          <p:nvPr/>
        </p:nvPicPr>
        <p:blipFill>
          <a:blip r:embed="rId3" cstate="print"/>
          <a:srcRect/>
          <a:stretch>
            <a:fillRect/>
          </a:stretch>
        </p:blipFill>
        <p:spPr bwMode="auto">
          <a:xfrm>
            <a:off x="228600" y="5638800"/>
            <a:ext cx="1066800" cy="1066800"/>
          </a:xfrm>
          <a:prstGeom prst="rect">
            <a:avLst/>
          </a:prstGeom>
          <a:noFill/>
        </p:spPr>
      </p:pic>
      <p:sp>
        <p:nvSpPr>
          <p:cNvPr id="12" name="Rectangle 11"/>
          <p:cNvSpPr/>
          <p:nvPr/>
        </p:nvSpPr>
        <p:spPr>
          <a:xfrm>
            <a:off x="1219200" y="1981200"/>
            <a:ext cx="6477000" cy="4062651"/>
          </a:xfrm>
          <a:prstGeom prst="rect">
            <a:avLst/>
          </a:prstGeom>
        </p:spPr>
        <p:txBody>
          <a:bodyPr wrap="square">
            <a:spAutoFit/>
          </a:bodyPr>
          <a:lstStyle/>
          <a:p>
            <a:r>
              <a:rPr lang="en-US" sz="2400" b="1" dirty="0" smtClean="0">
                <a:latin typeface="Calibri" panose="020F0502020204030204" pitchFamily="34" charset="0"/>
              </a:rPr>
              <a:t>It is the responsibility of the Commission to:</a:t>
            </a:r>
          </a:p>
          <a:p>
            <a:endParaRPr lang="en-US" dirty="0" smtClean="0">
              <a:latin typeface="Calibri" panose="020F0502020204030204" pitchFamily="34" charset="0"/>
            </a:endParaRPr>
          </a:p>
          <a:p>
            <a:pPr>
              <a:buFont typeface="Arial" pitchFamily="34" charset="0"/>
              <a:buChar char="•"/>
            </a:pPr>
            <a:r>
              <a:rPr lang="en-US" dirty="0" smtClean="0">
                <a:latin typeface="Calibri" panose="020F0502020204030204" pitchFamily="34" charset="0"/>
              </a:rPr>
              <a:t>interpret and enforce federal securities laws;</a:t>
            </a:r>
            <a:br>
              <a:rPr lang="en-US" dirty="0" smtClean="0">
                <a:latin typeface="Calibri" panose="020F0502020204030204" pitchFamily="34" charset="0"/>
              </a:rPr>
            </a:br>
            <a:r>
              <a:rPr lang="en-US" dirty="0" smtClean="0">
                <a:latin typeface="Calibri" panose="020F0502020204030204" pitchFamily="34" charset="0"/>
              </a:rPr>
              <a:t>  </a:t>
            </a:r>
          </a:p>
          <a:p>
            <a:pPr>
              <a:buFont typeface="Arial" pitchFamily="34" charset="0"/>
              <a:buChar char="•"/>
            </a:pPr>
            <a:r>
              <a:rPr lang="en-US" dirty="0" smtClean="0">
                <a:latin typeface="Calibri" panose="020F0502020204030204" pitchFamily="34" charset="0"/>
              </a:rPr>
              <a:t>issue new rules and amend existing rules;</a:t>
            </a:r>
            <a:br>
              <a:rPr lang="en-US" dirty="0" smtClean="0">
                <a:latin typeface="Calibri" panose="020F0502020204030204" pitchFamily="34" charset="0"/>
              </a:rPr>
            </a:br>
            <a:r>
              <a:rPr lang="en-US" dirty="0" smtClean="0">
                <a:latin typeface="Calibri" panose="020F0502020204030204" pitchFamily="34" charset="0"/>
              </a:rPr>
              <a:t>  </a:t>
            </a:r>
          </a:p>
          <a:p>
            <a:pPr>
              <a:buFont typeface="Arial" pitchFamily="34" charset="0"/>
              <a:buChar char="•"/>
            </a:pPr>
            <a:r>
              <a:rPr lang="en-US" dirty="0" smtClean="0">
                <a:latin typeface="Calibri" panose="020F0502020204030204" pitchFamily="34" charset="0"/>
              </a:rPr>
              <a:t>oversee the inspection of securities firms, brokers, investment advisers, and ratings agencies;</a:t>
            </a:r>
            <a:br>
              <a:rPr lang="en-US" dirty="0" smtClean="0">
                <a:latin typeface="Calibri" panose="020F0502020204030204" pitchFamily="34" charset="0"/>
              </a:rPr>
            </a:br>
            <a:r>
              <a:rPr lang="en-US" dirty="0" smtClean="0">
                <a:latin typeface="Calibri" panose="020F0502020204030204" pitchFamily="34" charset="0"/>
              </a:rPr>
              <a:t>  </a:t>
            </a:r>
          </a:p>
          <a:p>
            <a:pPr>
              <a:buFont typeface="Arial" pitchFamily="34" charset="0"/>
              <a:buChar char="•"/>
            </a:pPr>
            <a:r>
              <a:rPr lang="en-US" dirty="0" smtClean="0">
                <a:latin typeface="Calibri" panose="020F0502020204030204" pitchFamily="34" charset="0"/>
              </a:rPr>
              <a:t>oversee private regulatory organizations in the securities, accounting, and auditing fields; and</a:t>
            </a:r>
            <a:br>
              <a:rPr lang="en-US" dirty="0" smtClean="0">
                <a:latin typeface="Calibri" panose="020F0502020204030204" pitchFamily="34" charset="0"/>
              </a:rPr>
            </a:br>
            <a:r>
              <a:rPr lang="en-US" dirty="0" smtClean="0">
                <a:latin typeface="Calibri" panose="020F0502020204030204" pitchFamily="34" charset="0"/>
              </a:rPr>
              <a:t>  </a:t>
            </a:r>
          </a:p>
          <a:p>
            <a:pPr>
              <a:buFont typeface="Arial" pitchFamily="34" charset="0"/>
              <a:buChar char="•"/>
            </a:pPr>
            <a:r>
              <a:rPr lang="en-US" dirty="0" smtClean="0">
                <a:latin typeface="Calibri" panose="020F0502020204030204" pitchFamily="34" charset="0"/>
              </a:rPr>
              <a:t>coordinate U.S. securities regulation with federal, state, and foreign authorities.</a:t>
            </a:r>
            <a:endParaRPr lang="en-US" dirty="0"/>
          </a:p>
        </p:txBody>
      </p:sp>
      <p:sp>
        <p:nvSpPr>
          <p:cNvPr id="3" name="Slide Number Placeholder 2"/>
          <p:cNvSpPr>
            <a:spLocks noGrp="1"/>
          </p:cNvSpPr>
          <p:nvPr>
            <p:ph type="sldNum" sz="quarter" idx="12"/>
          </p:nvPr>
        </p:nvSpPr>
        <p:spPr/>
        <p:txBody>
          <a:bodyPr/>
          <a:lstStyle/>
          <a:p>
            <a:fld id="{A7CF25F6-FE55-4EE7-9DF4-61E04936BE8D}" type="slidenum">
              <a:rPr lang="en-US" smtClean="0"/>
              <a:pPr/>
              <a:t>8</a:t>
            </a:fld>
            <a:endParaRPr lang="en-US"/>
          </a:p>
        </p:txBody>
      </p:sp>
    </p:spTree>
    <p:extLst>
      <p:ext uri="{BB962C8B-B14F-4D97-AF65-F5344CB8AC3E}">
        <p14:creationId xmlns:p14="http://schemas.microsoft.com/office/powerpoint/2010/main" val="24828671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effectLst>
                  <a:outerShdw blurRad="38100" dist="38100" dir="2700000" algn="tl">
                    <a:srgbClr val="000000">
                      <a:alpha val="43137"/>
                    </a:srgbClr>
                  </a:outerShdw>
                </a:effectLst>
                <a:latin typeface="Times New Roman" pitchFamily="18" charset="0"/>
                <a:cs typeface="Times New Roman" pitchFamily="18" charset="0"/>
              </a:rPr>
              <a:t>Commissioners</a:t>
            </a:r>
            <a:endParaRPr lang="en-US"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ectangle 6"/>
          <p:cNvSpPr/>
          <p:nvPr/>
        </p:nvSpPr>
        <p:spPr>
          <a:xfrm>
            <a:off x="152400" y="1371600"/>
            <a:ext cx="86868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447800"/>
            <a:ext cx="8686800" cy="76200"/>
          </a:xfrm>
          <a:prstGeom prst="rect">
            <a:avLst/>
          </a:prstGeom>
          <a:solidFill>
            <a:schemeClr val="bg2">
              <a:lumMod val="1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7" descr="600px-United_States_Securities_and_Exchange_Commission_svg"/>
          <p:cNvPicPr>
            <a:picLocks noChangeAspect="1" noChangeArrowheads="1"/>
          </p:cNvPicPr>
          <p:nvPr/>
        </p:nvPicPr>
        <p:blipFill>
          <a:blip r:embed="rId3" cstate="print"/>
          <a:srcRect/>
          <a:stretch>
            <a:fillRect/>
          </a:stretch>
        </p:blipFill>
        <p:spPr bwMode="auto">
          <a:xfrm>
            <a:off x="228600" y="5638800"/>
            <a:ext cx="1066800" cy="1066800"/>
          </a:xfrm>
          <a:prstGeom prst="rect">
            <a:avLst/>
          </a:prstGeom>
          <a:noFill/>
        </p:spPr>
      </p:pic>
      <p:sp>
        <p:nvSpPr>
          <p:cNvPr id="12" name="Rectangle 11"/>
          <p:cNvSpPr/>
          <p:nvPr/>
        </p:nvSpPr>
        <p:spPr>
          <a:xfrm>
            <a:off x="1219200" y="1981200"/>
            <a:ext cx="6477000" cy="3416320"/>
          </a:xfrm>
          <a:prstGeom prst="rect">
            <a:avLst/>
          </a:prstGeom>
        </p:spPr>
        <p:txBody>
          <a:bodyPr wrap="square">
            <a:spAutoFit/>
          </a:bodyPr>
          <a:lstStyle/>
          <a:p>
            <a:pPr>
              <a:buFont typeface="Arial" pitchFamily="34" charset="0"/>
              <a:buChar char="•"/>
            </a:pPr>
            <a:r>
              <a:rPr lang="en-US" dirty="0" smtClean="0">
                <a:latin typeface="Calibri" panose="020F0502020204030204" pitchFamily="34" charset="0"/>
              </a:rPr>
              <a:t>The Securities and Exchange Commission has five Commissioners who are appointed by the President of the United States with the advice and consent of the Senate. </a:t>
            </a:r>
          </a:p>
          <a:p>
            <a:pPr>
              <a:buFont typeface="Arial" pitchFamily="34" charset="0"/>
              <a:buChar char="•"/>
            </a:pPr>
            <a:endParaRPr lang="en-US" dirty="0" smtClean="0">
              <a:latin typeface="Calibri" panose="020F0502020204030204" pitchFamily="34" charset="0"/>
            </a:endParaRPr>
          </a:p>
          <a:p>
            <a:pPr>
              <a:buFont typeface="Arial" pitchFamily="34" charset="0"/>
              <a:buChar char="•"/>
            </a:pPr>
            <a:r>
              <a:rPr lang="en-US" dirty="0" smtClean="0">
                <a:latin typeface="Calibri" panose="020F0502020204030204" pitchFamily="34" charset="0"/>
              </a:rPr>
              <a:t>Their terms last five years and are staggered so that one Commissioner's term ends on June 5 of each year.</a:t>
            </a:r>
          </a:p>
          <a:p>
            <a:pPr>
              <a:buFont typeface="Arial" pitchFamily="34" charset="0"/>
              <a:buChar char="•"/>
            </a:pPr>
            <a:endParaRPr lang="en-US" dirty="0" smtClean="0">
              <a:latin typeface="Calibri" panose="020F0502020204030204" pitchFamily="34" charset="0"/>
            </a:endParaRPr>
          </a:p>
          <a:p>
            <a:pPr>
              <a:buFont typeface="Arial" pitchFamily="34" charset="0"/>
              <a:buChar char="•"/>
            </a:pPr>
            <a:r>
              <a:rPr lang="en-US" dirty="0" smtClean="0">
                <a:latin typeface="Calibri" panose="020F0502020204030204" pitchFamily="34" charset="0"/>
              </a:rPr>
              <a:t>To ensure that the Commission remains non-partisan, no more than three Commissioners may belong to the same political party. </a:t>
            </a:r>
          </a:p>
          <a:p>
            <a:pPr>
              <a:buFont typeface="Arial" pitchFamily="34" charset="0"/>
              <a:buChar char="•"/>
            </a:pPr>
            <a:endParaRPr lang="en-US" dirty="0" smtClean="0">
              <a:latin typeface="Calibri" panose="020F0502020204030204" pitchFamily="34" charset="0"/>
            </a:endParaRPr>
          </a:p>
          <a:p>
            <a:pPr>
              <a:buFont typeface="Arial" pitchFamily="34" charset="0"/>
              <a:buChar char="•"/>
            </a:pPr>
            <a:r>
              <a:rPr lang="en-US" dirty="0" smtClean="0">
                <a:latin typeface="Calibri" panose="020F0502020204030204" pitchFamily="34" charset="0"/>
              </a:rPr>
              <a:t>The President also designates one of the Commissioners as Chairman, the </a:t>
            </a:r>
            <a:r>
              <a:rPr lang="en-US" dirty="0" err="1" smtClean="0">
                <a:latin typeface="Calibri" panose="020F0502020204030204" pitchFamily="34" charset="0"/>
              </a:rPr>
              <a:t>SEC's</a:t>
            </a:r>
            <a:r>
              <a:rPr lang="en-US" dirty="0" smtClean="0">
                <a:latin typeface="Calibri" panose="020F0502020204030204" pitchFamily="34" charset="0"/>
              </a:rPr>
              <a:t> top executive.</a:t>
            </a:r>
            <a:endParaRPr lang="en-US" dirty="0"/>
          </a:p>
        </p:txBody>
      </p:sp>
      <p:sp>
        <p:nvSpPr>
          <p:cNvPr id="3" name="Slide Number Placeholder 2"/>
          <p:cNvSpPr>
            <a:spLocks noGrp="1"/>
          </p:cNvSpPr>
          <p:nvPr>
            <p:ph type="sldNum" sz="quarter" idx="12"/>
          </p:nvPr>
        </p:nvSpPr>
        <p:spPr/>
        <p:txBody>
          <a:bodyPr/>
          <a:lstStyle/>
          <a:p>
            <a:fld id="{A7CF25F6-FE55-4EE7-9DF4-61E04936BE8D}" type="slidenum">
              <a:rPr lang="en-US" smtClean="0"/>
              <a:pPr/>
              <a:t>9</a:t>
            </a:fld>
            <a:endParaRPr lang="en-US"/>
          </a:p>
        </p:txBody>
      </p:sp>
    </p:spTree>
    <p:extLst>
      <p:ext uri="{BB962C8B-B14F-4D97-AF65-F5344CB8AC3E}">
        <p14:creationId xmlns:p14="http://schemas.microsoft.com/office/powerpoint/2010/main" val="2482867160"/>
      </p:ext>
    </p:extLst>
  </p:cSld>
  <p:clrMapOvr>
    <a:masterClrMapping/>
  </p:clrMapOvr>
  <p:timing>
    <p:tnLst>
      <p:par>
        <p:cTn id="1" dur="indefinite" restart="never" nodeType="tmRoot"/>
      </p:par>
    </p:tnLst>
  </p:timing>
</p:sld>
</file>

<file path=ppt/theme/theme1.xml><?xml version="1.0" encoding="utf-8"?>
<a:theme xmlns:a="http://schemas.openxmlformats.org/drawingml/2006/main" name="pp SLIDE DE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p SLIDE DE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 SLIDE DECK</Template>
  <TotalTime>0</TotalTime>
  <Words>2784</Words>
  <Application>Microsoft Office PowerPoint</Application>
  <PresentationFormat>On-screen Show (4:3)</PresentationFormat>
  <Paragraphs>513</Paragraphs>
  <Slides>51</Slides>
  <Notes>51</Notes>
  <HiddenSlides>0</HiddenSlides>
  <MMClips>0</MMClips>
  <ScaleCrop>false</ScaleCrop>
  <HeadingPairs>
    <vt:vector size="4" baseType="variant">
      <vt:variant>
        <vt:lpstr>Theme</vt:lpstr>
      </vt:variant>
      <vt:variant>
        <vt:i4>3</vt:i4>
      </vt:variant>
      <vt:variant>
        <vt:lpstr>Slide Titles</vt:lpstr>
      </vt:variant>
      <vt:variant>
        <vt:i4>51</vt:i4>
      </vt:variant>
    </vt:vector>
  </HeadingPairs>
  <TitlesOfParts>
    <vt:vector size="54" baseType="lpstr">
      <vt:lpstr>pp SLIDE DECK</vt:lpstr>
      <vt:lpstr>2_Office Theme</vt:lpstr>
      <vt:lpstr>1_pp SLIDE DECK</vt:lpstr>
      <vt:lpstr>PowerPoint Presentation</vt:lpstr>
      <vt:lpstr>Disclaimer for Marshall</vt:lpstr>
      <vt:lpstr>Overview of the SEC</vt:lpstr>
      <vt:lpstr>Overview of the SEC</vt:lpstr>
      <vt:lpstr>An Exercise in Applied Ethics</vt:lpstr>
      <vt:lpstr>A Disclosure Regime</vt:lpstr>
      <vt:lpstr>Overview of the SEC</vt:lpstr>
      <vt:lpstr>Commission’s Operations</vt:lpstr>
      <vt:lpstr>Commissioners</vt:lpstr>
      <vt:lpstr>Overview of the SEC</vt:lpstr>
      <vt:lpstr>Overview of the SEC</vt:lpstr>
      <vt:lpstr>Overview of the SEC</vt:lpstr>
      <vt:lpstr>Overview of the SEC </vt:lpstr>
      <vt:lpstr>Overview of the SEC</vt:lpstr>
      <vt:lpstr>The Fort Worth Regional Office</vt:lpstr>
      <vt:lpstr>The Fort Worth Regional Office</vt:lpstr>
      <vt:lpstr>PowerPoint Presentation</vt:lpstr>
      <vt:lpstr>Specialized Units</vt:lpstr>
      <vt:lpstr>Key Features of our Investigations</vt:lpstr>
      <vt:lpstr>Types of Cases</vt:lpstr>
      <vt:lpstr>PowerPoint Presentation</vt:lpstr>
      <vt:lpstr>Financial Reporting and Issuer Disclosures</vt:lpstr>
      <vt:lpstr>Financial Reporting and Issuer Disclosures</vt:lpstr>
      <vt:lpstr>The SEC is a Civil agency</vt:lpstr>
      <vt:lpstr>Remember – The SEC is a Civil agency</vt:lpstr>
      <vt:lpstr>PowerPoint Presentation</vt:lpstr>
      <vt:lpstr>Regional Registrant Demographics</vt:lpstr>
      <vt:lpstr>Regional Registrant Demographics</vt:lpstr>
      <vt:lpstr>Regional Registrant Demographics</vt:lpstr>
      <vt:lpstr>Examination Process</vt:lpstr>
      <vt:lpstr>Exam Selection</vt:lpstr>
      <vt:lpstr>Exam Assignment</vt:lpstr>
      <vt:lpstr>Exam Scope</vt:lpstr>
      <vt:lpstr>Exam Work</vt:lpstr>
      <vt:lpstr>Pre-Fieldwork</vt:lpstr>
      <vt:lpstr>Pre-Fieldwork (cont’d)</vt:lpstr>
      <vt:lpstr>Fieldwork</vt:lpstr>
      <vt:lpstr>Post Fieldwork</vt:lpstr>
      <vt:lpstr>Exam Disposition</vt:lpstr>
      <vt:lpstr>PowerPoint Presentation</vt:lpstr>
      <vt:lpstr>Ethics and Compliance</vt:lpstr>
      <vt:lpstr>Ethics and Compliance</vt:lpstr>
      <vt:lpstr>Compliance Lesson: Space Shuttle Tragedies</vt:lpstr>
      <vt:lpstr>Ethics and the Federal Securities Laws</vt:lpstr>
      <vt:lpstr>Audience Poll #1</vt:lpstr>
      <vt:lpstr>Essential Features</vt:lpstr>
      <vt:lpstr>Audience Poll #2</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2016-03-08T15:01:50Z</dcterms:created>
  <dcterms:modified xsi:type="dcterms:W3CDTF">2016-08-04T19:10:22Z</dcterms:modified>
</cp:coreProperties>
</file>